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596" r:id="rId2"/>
    <p:sldId id="835" r:id="rId3"/>
    <p:sldId id="840" r:id="rId4"/>
    <p:sldId id="598" r:id="rId5"/>
    <p:sldId id="600" r:id="rId6"/>
    <p:sldId id="602" r:id="rId7"/>
    <p:sldId id="902" r:id="rId8"/>
    <p:sldId id="711" r:id="rId9"/>
    <p:sldId id="629" r:id="rId10"/>
    <p:sldId id="626" r:id="rId11"/>
    <p:sldId id="627" r:id="rId12"/>
    <p:sldId id="628" r:id="rId13"/>
    <p:sldId id="630" r:id="rId14"/>
    <p:sldId id="631" r:id="rId15"/>
    <p:sldId id="664" r:id="rId16"/>
    <p:sldId id="667" r:id="rId17"/>
    <p:sldId id="668" r:id="rId18"/>
    <p:sldId id="843" r:id="rId19"/>
    <p:sldId id="604" r:id="rId20"/>
    <p:sldId id="605" r:id="rId21"/>
    <p:sldId id="916" r:id="rId22"/>
    <p:sldId id="932" r:id="rId23"/>
    <p:sldId id="606" r:id="rId24"/>
    <p:sldId id="607" r:id="rId25"/>
    <p:sldId id="608" r:id="rId26"/>
    <p:sldId id="609" r:id="rId27"/>
    <p:sldId id="610" r:id="rId28"/>
    <p:sldId id="611" r:id="rId29"/>
    <p:sldId id="612" r:id="rId30"/>
    <p:sldId id="613" r:id="rId31"/>
    <p:sldId id="614" r:id="rId32"/>
    <p:sldId id="615" r:id="rId33"/>
    <p:sldId id="616" r:id="rId34"/>
    <p:sldId id="617" r:id="rId35"/>
  </p:sldIdLst>
  <p:sldSz cx="9144000" cy="6858000" type="screen4x3"/>
  <p:notesSz cx="6858000" cy="9945688"/>
  <p:defaultTextStyle>
    <a:defPPr>
      <a:defRPr lang="de-DE"/>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66CC"/>
    <a:srgbClr val="004A76"/>
    <a:srgbClr val="FFCC33"/>
    <a:srgbClr val="FFFF66"/>
    <a:srgbClr val="FF9933"/>
    <a:srgbClr val="006600"/>
    <a:srgbClr val="FF9900"/>
    <a:srgbClr val="CE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0304" autoAdjust="0"/>
  </p:normalViewPr>
  <p:slideViewPr>
    <p:cSldViewPr snapToGrid="0">
      <p:cViewPr varScale="1">
        <p:scale>
          <a:sx n="136" d="100"/>
          <a:sy n="136" d="100"/>
        </p:scale>
        <p:origin x="-944" y="-104"/>
      </p:cViewPr>
      <p:guideLst>
        <p:guide orient="horz" pos="1563"/>
        <p:guide pos="769"/>
      </p:guideLst>
    </p:cSldViewPr>
  </p:slideViewPr>
  <p:outlineViewPr>
    <p:cViewPr>
      <p:scale>
        <a:sx n="33" d="100"/>
        <a:sy n="33" d="100"/>
      </p:scale>
      <p:origin x="0" y="0"/>
    </p:cViewPr>
  </p:outlineViewPr>
  <p:notesTextViewPr>
    <p:cViewPr>
      <p:scale>
        <a:sx n="185" d="100"/>
        <a:sy n="185" d="100"/>
      </p:scale>
      <p:origin x="0" y="0"/>
    </p:cViewPr>
  </p:notesTextViewPr>
  <p:sorterViewPr>
    <p:cViewPr>
      <p:scale>
        <a:sx n="100" d="100"/>
        <a:sy n="100" d="100"/>
      </p:scale>
      <p:origin x="0" y="0"/>
    </p:cViewPr>
  </p:sorterViewPr>
  <p:notesViewPr>
    <p:cSldViewPr snapToGrid="0">
      <p:cViewPr>
        <p:scale>
          <a:sx n="100" d="100"/>
          <a:sy n="100" d="100"/>
        </p:scale>
        <p:origin x="-2112" y="2166"/>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atin typeface="Arial" pitchFamily="34" charset="0"/>
                <a:ea typeface="ＭＳ Ｐゴシック" charset="-128"/>
                <a:cs typeface="+mn-cs"/>
              </a:defRPr>
            </a:lvl1pPr>
          </a:lstStyle>
          <a:p>
            <a:pPr>
              <a:defRPr/>
            </a:pPr>
            <a:endParaRPr lang="de-DE"/>
          </a:p>
        </p:txBody>
      </p:sp>
      <p:sp>
        <p:nvSpPr>
          <p:cNvPr id="3" name="Datumsplatzhalter 2"/>
          <p:cNvSpPr>
            <a:spLocks noGrp="1"/>
          </p:cNvSpPr>
          <p:nvPr>
            <p:ph type="dt" sz="quarter" idx="1"/>
          </p:nvPr>
        </p:nvSpPr>
        <p:spPr>
          <a:xfrm>
            <a:off x="3884613" y="0"/>
            <a:ext cx="29718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cs typeface="+mn-cs"/>
              </a:defRPr>
            </a:lvl1pPr>
          </a:lstStyle>
          <a:p>
            <a:pPr>
              <a:defRPr/>
            </a:pPr>
            <a:fld id="{76497B78-100C-4943-990F-89DEA59CCEE7}" type="datetime1">
              <a:rPr lang="de-DE" altLang="de-DE"/>
              <a:pPr>
                <a:defRPr/>
              </a:pPr>
              <a:t>11.11.18</a:t>
            </a:fld>
            <a:endParaRPr lang="de-DE" altLang="de-DE"/>
          </a:p>
        </p:txBody>
      </p:sp>
      <p:sp>
        <p:nvSpPr>
          <p:cNvPr id="4" name="Fußzeilenplatzhalter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atin typeface="Arial" pitchFamily="34" charset="0"/>
                <a:ea typeface="ＭＳ Ｐゴシック" charset="-128"/>
                <a:cs typeface="+mn-cs"/>
              </a:defRPr>
            </a:lvl1pPr>
          </a:lstStyle>
          <a:p>
            <a:pPr>
              <a:defRPr/>
            </a:pPr>
            <a:endParaRPr lang="de-DE"/>
          </a:p>
        </p:txBody>
      </p:sp>
      <p:sp>
        <p:nvSpPr>
          <p:cNvPr id="5" name="Foliennummernplatzhalter 4"/>
          <p:cNvSpPr>
            <a:spLocks noGrp="1"/>
          </p:cNvSpPr>
          <p:nvPr>
            <p:ph type="sldNum" sz="quarter" idx="3"/>
          </p:nvPr>
        </p:nvSpPr>
        <p:spPr>
          <a:xfrm>
            <a:off x="3884613" y="9447213"/>
            <a:ext cx="29718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cs typeface="+mn-cs"/>
              </a:defRPr>
            </a:lvl1pPr>
          </a:lstStyle>
          <a:p>
            <a:pPr>
              <a:defRPr/>
            </a:pPr>
            <a:fld id="{B4C4068B-4702-E94B-879C-53411E187C26}" type="slidenum">
              <a:rPr lang="de-DE" altLang="de-DE"/>
              <a:pPr>
                <a:defRPr/>
              </a:pPr>
              <a:t>‹Nr.›</a:t>
            </a:fld>
            <a:endParaRPr lang="de-DE" altLang="de-DE"/>
          </a:p>
        </p:txBody>
      </p:sp>
    </p:spTree>
    <p:extLst>
      <p:ext uri="{BB962C8B-B14F-4D97-AF65-F5344CB8AC3E}">
        <p14:creationId xmlns:p14="http://schemas.microsoft.com/office/powerpoint/2010/main" val="16518490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3884613" y="0"/>
            <a:ext cx="29718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ＭＳ Ｐゴシック" pitchFamily="34" charset="-128"/>
                <a:cs typeface="+mn-cs"/>
              </a:defRPr>
            </a:lvl1pPr>
          </a:lstStyle>
          <a:p>
            <a:pPr>
              <a:defRPr/>
            </a:pPr>
            <a:fld id="{93F3EF00-BBE1-1843-A156-9E674D35817E}" type="datetime1">
              <a:rPr lang="de-DE" altLang="de-DE"/>
              <a:pPr>
                <a:defRPr/>
              </a:pPr>
              <a:t>11.11.18</a:t>
            </a:fld>
            <a:endParaRPr lang="de-DE" altLang="de-DE"/>
          </a:p>
        </p:txBody>
      </p:sp>
      <p:sp>
        <p:nvSpPr>
          <p:cNvPr id="4" name="Folienbildplatzhalt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pPr lvl="0"/>
            <a:endParaRPr lang="de-DE" noProof="0" smtClean="0"/>
          </a:p>
        </p:txBody>
      </p:sp>
      <p:sp>
        <p:nvSpPr>
          <p:cNvPr id="5" name="Notizenplatzhalter 4"/>
          <p:cNvSpPr>
            <a:spLocks noGrp="1"/>
          </p:cNvSpPr>
          <p:nvPr>
            <p:ph type="body" sz="quarter" idx="3"/>
          </p:nvPr>
        </p:nvSpPr>
        <p:spPr>
          <a:xfrm>
            <a:off x="685800" y="4724400"/>
            <a:ext cx="5486400" cy="4475163"/>
          </a:xfrm>
          <a:prstGeom prst="rect">
            <a:avLst/>
          </a:prstGeom>
        </p:spPr>
        <p:txBody>
          <a:bodyPr vert="horz" wrap="square" lIns="91440" tIns="45720" rIns="91440" bIns="45720" numCol="1" anchor="t" anchorCtr="0" compatLnSpc="1">
            <a:prstTxWarp prst="textNoShape">
              <a:avLst/>
            </a:prstTxWarp>
            <a:normAutofit/>
          </a:bodyPr>
          <a:lstStyle/>
          <a:p>
            <a:pPr lvl="0"/>
            <a:r>
              <a:rPr lang="de-DE" altLang="de-DE" noProof="0" smtClean="0"/>
              <a:t>Mastertextformat bearbeiten</a:t>
            </a:r>
          </a:p>
          <a:p>
            <a:pPr lvl="1"/>
            <a:r>
              <a:rPr lang="de-DE" altLang="de-DE" noProof="0" smtClean="0"/>
              <a:t>Zweite Ebene</a:t>
            </a:r>
          </a:p>
          <a:p>
            <a:pPr lvl="2"/>
            <a:r>
              <a:rPr lang="de-DE" altLang="de-DE" noProof="0" smtClean="0"/>
              <a:t>Dritte Ebene</a:t>
            </a:r>
          </a:p>
          <a:p>
            <a:pPr lvl="3"/>
            <a:r>
              <a:rPr lang="de-DE" altLang="de-DE" noProof="0" smtClean="0"/>
              <a:t>Vierte Ebene</a:t>
            </a:r>
          </a:p>
          <a:p>
            <a:pPr lvl="4"/>
            <a:r>
              <a:rPr lang="de-DE" altLang="de-DE" noProof="0" smtClean="0"/>
              <a:t>Fünfte Ebene</a:t>
            </a:r>
          </a:p>
        </p:txBody>
      </p:sp>
      <p:sp>
        <p:nvSpPr>
          <p:cNvPr id="6" name="Fußzeilenplatzhalter 5"/>
          <p:cNvSpPr>
            <a:spLocks noGrp="1"/>
          </p:cNvSpPr>
          <p:nvPr>
            <p:ph type="ftr" sz="quarter" idx="4"/>
          </p:nvPr>
        </p:nvSpPr>
        <p:spPr>
          <a:xfrm>
            <a:off x="0" y="9447213"/>
            <a:ext cx="29718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3884613" y="9447213"/>
            <a:ext cx="29718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ＭＳ Ｐゴシック" pitchFamily="34" charset="-128"/>
                <a:cs typeface="+mn-cs"/>
              </a:defRPr>
            </a:lvl1pPr>
          </a:lstStyle>
          <a:p>
            <a:pPr>
              <a:defRPr/>
            </a:pPr>
            <a:fld id="{815D4664-2A30-9F4A-A3B9-E02231536D2E}" type="slidenum">
              <a:rPr lang="de-DE" altLang="de-DE"/>
              <a:pPr>
                <a:defRPr/>
              </a:pPr>
              <a:t>‹Nr.›</a:t>
            </a:fld>
            <a:endParaRPr lang="de-DE" altLang="de-DE"/>
          </a:p>
        </p:txBody>
      </p:sp>
    </p:spTree>
    <p:extLst>
      <p:ext uri="{BB962C8B-B14F-4D97-AF65-F5344CB8AC3E}">
        <p14:creationId xmlns:p14="http://schemas.microsoft.com/office/powerpoint/2010/main" val="221328060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Calibri" charset="0"/>
              <a:ea typeface="ＭＳ Ｐゴシック" charset="0"/>
              <a:cs typeface="ＭＳ Ｐゴシック" charset="0"/>
            </a:endParaRPr>
          </a:p>
        </p:txBody>
      </p:sp>
      <p:sp>
        <p:nvSpPr>
          <p:cNvPr id="71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1B9343B-0918-5848-BBCC-E52CB1E5601C}" type="slidenum">
              <a:rPr lang="de-DE" sz="1200">
                <a:latin typeface="Calibri" charset="0"/>
              </a:rPr>
              <a:pPr eaLnBrk="1" hangingPunct="1"/>
              <a:t>1</a:t>
            </a:fld>
            <a:endParaRPr lang="de-DE"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100" b="1">
                <a:latin typeface="Calibri" charset="0"/>
                <a:ea typeface="ＭＳ Ｐゴシック" charset="0"/>
                <a:cs typeface="ＭＳ Ｐゴシック" charset="0"/>
              </a:rPr>
              <a:t>Kraft </a:t>
            </a:r>
            <a:endParaRPr lang="de-DE" sz="1100">
              <a:latin typeface="Calibri" charset="0"/>
              <a:ea typeface="ＭＳ Ｐゴシック" charset="0"/>
              <a:cs typeface="ＭＳ Ｐゴシック" charset="0"/>
            </a:endParaRPr>
          </a:p>
          <a:p>
            <a:r>
              <a:rPr lang="de-DE" sz="1100">
                <a:latin typeface="Calibri" charset="0"/>
                <a:ea typeface="ＭＳ Ｐゴシック" charset="0"/>
                <a:cs typeface="ＭＳ Ｐゴシック" charset="0"/>
              </a:rPr>
              <a:t>Ursprung der Leistung ist die Verbrennung von Kraftstoff im Verbrennungsraum. Der bei der Verbrennung erzeugte Druck wirkt auf die Kolbenfläche und erzeugt eine Kraft.</a:t>
            </a:r>
          </a:p>
          <a:p>
            <a:endParaRPr lang="de-DE" sz="1100">
              <a:latin typeface="Calibri" charset="0"/>
              <a:ea typeface="ＭＳ Ｐゴシック" charset="0"/>
              <a:cs typeface="ＭＳ Ｐゴシック" charset="0"/>
            </a:endParaRPr>
          </a:p>
          <a:p>
            <a:r>
              <a:rPr lang="de-DE" sz="1100" b="1">
                <a:latin typeface="Calibri" charset="0"/>
                <a:ea typeface="ＭＳ Ｐゴシック" charset="0"/>
                <a:cs typeface="ＭＳ Ｐゴシック" charset="0"/>
              </a:rPr>
              <a:t>Drehmoment </a:t>
            </a:r>
            <a:endParaRPr lang="de-DE" sz="1100">
              <a:latin typeface="Calibri" charset="0"/>
              <a:ea typeface="ＭＳ Ｐゴシック" charset="0"/>
              <a:cs typeface="ＭＳ Ｐゴシック" charset="0"/>
            </a:endParaRPr>
          </a:p>
          <a:p>
            <a:r>
              <a:rPr lang="de-DE" sz="1100">
                <a:latin typeface="Calibri" charset="0"/>
                <a:ea typeface="ＭＳ Ｐゴシック" charset="0"/>
                <a:cs typeface="ＭＳ Ｐゴシック" charset="0"/>
              </a:rPr>
              <a:t>Die Kraft, die auf den Kolben wirkt, wird über das Pleuel und den Kurbelwellenzapfen auf die Kurbelwelle übertragen. An der Kurbelwelle erzeugt die Kraft ein Drehmoment, da der Kurbelwellenzapfen exzentrisch zur Drehachse angebracht ist. Durch die außermittige Lage des Kurbelwellenzapfens ergibt sich ein Hebelarm und in Kombination mit der Kolbenkraft ein Drehmoment.</a:t>
            </a:r>
          </a:p>
          <a:p>
            <a:endParaRPr lang="de-DE" sz="1100">
              <a:latin typeface="Calibri" charset="0"/>
              <a:ea typeface="ＭＳ Ｐゴシック" charset="0"/>
              <a:cs typeface="ＭＳ Ｐゴシック" charset="0"/>
            </a:endParaRPr>
          </a:p>
          <a:p>
            <a:r>
              <a:rPr lang="de-DE" sz="1100">
                <a:latin typeface="Calibri" charset="0"/>
                <a:ea typeface="ＭＳ Ｐゴシック" charset="0"/>
                <a:cs typeface="ＭＳ Ｐゴシック" charset="0"/>
              </a:rPr>
              <a:t>Die Umsetzung dieser Formel für das Drehmoment erlebt man zum Beispiel bei einem Radwechsel: Die Verlängerung des Hebelarms des Radkreuzes erleichtert die Arbeit wesentlich, da das auf die Radmutter wirkende Drehmoment vergrößert wird. </a:t>
            </a:r>
          </a:p>
          <a:p>
            <a:r>
              <a:rPr lang="de-DE" sz="1100">
                <a:latin typeface="Calibri" charset="0"/>
                <a:ea typeface="ＭＳ Ｐゴシック" charset="0"/>
                <a:cs typeface="ＭＳ Ｐゴシック" charset="0"/>
              </a:rPr>
              <a:t>Leider ist diese einfache Formel für das Drehmoment im Kurbeltrieb eines Motors so nicht anzuwenden: Hierfür bedarf es einer wesentlich komplexeren Formel, auf deren Wiedergabe hier jedoch verzichtet wird. </a:t>
            </a:r>
          </a:p>
          <a:p>
            <a:r>
              <a:rPr lang="de-DE" sz="1100">
                <a:latin typeface="Calibri" charset="0"/>
                <a:ea typeface="ＭＳ Ｐゴシック" charset="0"/>
                <a:cs typeface="ＭＳ Ｐゴシック" charset="0"/>
              </a:rPr>
              <a:t> </a:t>
            </a:r>
          </a:p>
          <a:p>
            <a:endParaRPr lang="de-DE" sz="1100">
              <a:latin typeface="Calibri" charset="0"/>
              <a:ea typeface="ＭＳ Ｐゴシック" charset="0"/>
              <a:cs typeface="ＭＳ Ｐゴシック" charset="0"/>
            </a:endParaRPr>
          </a:p>
          <a:p>
            <a:endParaRPr lang="de-DE" sz="1100">
              <a:latin typeface="Calibri" charset="0"/>
              <a:ea typeface="ＭＳ Ｐゴシック" charset="0"/>
              <a:cs typeface="ＭＳ Ｐゴシック" charset="0"/>
            </a:endParaRPr>
          </a:p>
          <a:p>
            <a:endParaRPr lang="de-DE" sz="1100">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256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51EC1A7-3A29-6140-B061-F223ED94C65A}" type="slidenum">
              <a:rPr lang="en-GB" sz="1200"/>
              <a:pPr eaLnBrk="1" hangingPunct="1"/>
              <a:t>10</a:t>
            </a:fld>
            <a:endParaRPr lang="en-GB"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1">
                <a:latin typeface="Calibri" charset="0"/>
                <a:ea typeface="ＭＳ Ｐゴシック" charset="0"/>
                <a:cs typeface="ＭＳ Ｐゴシック" charset="0"/>
              </a:rPr>
              <a:t>Motormoment </a:t>
            </a:r>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Das Motormoment an der Kurbelwelle kann auf einem Leistungsprüfstand gemessen werden. </a:t>
            </a:r>
          </a:p>
          <a:p>
            <a:r>
              <a:rPr lang="de-DE">
                <a:latin typeface="Calibri" charset="0"/>
                <a:ea typeface="ＭＳ Ｐゴシック" charset="0"/>
                <a:cs typeface="ＭＳ Ｐゴシック" charset="0"/>
              </a:rPr>
              <a:t>Dabei wird der Motor durch eine Bremse abgebremst. Aus der Bremskraft kann man das Drehmoment ermitteln. </a:t>
            </a:r>
          </a:p>
          <a:p>
            <a:r>
              <a:rPr lang="de-DE">
                <a:latin typeface="Calibri" charset="0"/>
                <a:ea typeface="ＭＳ Ｐゴシック" charset="0"/>
                <a:cs typeface="ＭＳ Ｐゴシック" charset="0"/>
              </a:rPr>
              <a:t>Die Leistung kann auf dem Prüfstand nicht gemessen werden, sie muss errechnet werden; dies macht der Leistungsprüfstand meist automatisch. </a:t>
            </a:r>
          </a:p>
          <a:p>
            <a:endParaRPr lang="de-DE" b="1">
              <a:latin typeface="Calibri" charset="0"/>
              <a:ea typeface="ＭＳ Ｐゴシック" charset="0"/>
              <a:cs typeface="ＭＳ Ｐゴシック" charset="0"/>
            </a:endParaRPr>
          </a:p>
          <a:p>
            <a:r>
              <a:rPr lang="de-DE" b="1">
                <a:latin typeface="Calibri" charset="0"/>
                <a:ea typeface="ＭＳ Ｐゴシック" charset="0"/>
                <a:cs typeface="ＭＳ Ｐゴシック" charset="0"/>
              </a:rPr>
              <a:t>Leistung </a:t>
            </a:r>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Allgemein kann man sagen, dass die Leistung abhängig ist </a:t>
            </a:r>
          </a:p>
          <a:p>
            <a:r>
              <a:rPr lang="de-DE">
                <a:latin typeface="Calibri" charset="0"/>
                <a:ea typeface="ＭＳ Ｐゴシック" charset="0"/>
                <a:cs typeface="ＭＳ Ｐゴシック" charset="0"/>
              </a:rPr>
              <a:t>von der für die Strecke notwendigen Kraft, dem zurückgelegten Weg und der dafür benötigten Zeit. </a:t>
            </a:r>
          </a:p>
          <a:p>
            <a:r>
              <a:rPr lang="de-DE">
                <a:latin typeface="Calibri" charset="0"/>
                <a:ea typeface="ＭＳ Ｐゴシック" charset="0"/>
                <a:cs typeface="ＭＳ Ｐゴシック" charset="0"/>
              </a:rPr>
              <a:t>Daraus ergibt sich die obere Formel.</a:t>
            </a:r>
          </a:p>
          <a:p>
            <a:r>
              <a:rPr lang="de-DE">
                <a:latin typeface="Calibri" charset="0"/>
                <a:ea typeface="ＭＳ Ｐゴシック" charset="0"/>
                <a:cs typeface="ＭＳ Ｐゴシック" charset="0"/>
              </a:rPr>
              <a:t> </a:t>
            </a:r>
          </a:p>
          <a:p>
            <a:r>
              <a:rPr lang="de-DE">
                <a:latin typeface="Calibri" charset="0"/>
                <a:ea typeface="ＭＳ Ｐゴシック" charset="0"/>
                <a:cs typeface="ＭＳ Ｐゴシック" charset="0"/>
              </a:rPr>
              <a:t>Der Weg geteilt durch die Zeit ergibt die Geschwindigkeit. Formt man die obere Formel um, ergibt sich die untere Formel.</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Ein Fahrzeug kann laut dieser Formel mit der gleichen Leistung in der Ebene schnell fahren oder langsam einen steilen Berg erklimmen; </a:t>
            </a:r>
          </a:p>
          <a:p>
            <a:r>
              <a:rPr lang="de-DE">
                <a:latin typeface="Calibri" charset="0"/>
                <a:ea typeface="ＭＳ Ｐゴシック" charset="0"/>
                <a:cs typeface="ＭＳ Ｐゴシック" charset="0"/>
              </a:rPr>
              <a:t>es kann aber auch langsamer eine größere Last befördern. </a:t>
            </a: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2765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78EA671-BA56-D84A-A001-02CE95534A8B}" type="slidenum">
              <a:rPr lang="en-GB" sz="1200"/>
              <a:pPr eaLnBrk="1" hangingPunct="1"/>
              <a:t>11</a:t>
            </a:fld>
            <a:endParaRPr lang="en-GB"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1">
                <a:latin typeface="Calibri" charset="0"/>
                <a:ea typeface="ＭＳ Ｐゴシック" charset="0"/>
                <a:cs typeface="ＭＳ Ｐゴシック" charset="0"/>
              </a:rPr>
              <a:t>Wie kann der Motor die gewünschte Leistung erbringen?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Die Motorleistung ist abhängig vom Motordrehmoment und der Drehzahl.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Die Leistung, zum Beispiel ein Gewicht auf eine gewisse Höhe zu bringen, </a:t>
            </a:r>
          </a:p>
          <a:p>
            <a:r>
              <a:rPr lang="de-DE">
                <a:latin typeface="Calibri" charset="0"/>
                <a:ea typeface="ＭＳ Ｐゴシック" charset="0"/>
                <a:cs typeface="ＭＳ Ｐゴシック" charset="0"/>
              </a:rPr>
              <a:t>kann durch ein geringes Drehmoment bei einer hohen Drehzahl oder </a:t>
            </a:r>
          </a:p>
          <a:p>
            <a:r>
              <a:rPr lang="de-DE">
                <a:latin typeface="Calibri" charset="0"/>
                <a:ea typeface="ＭＳ Ｐゴシック" charset="0"/>
                <a:cs typeface="ＭＳ Ｐゴシック" charset="0"/>
              </a:rPr>
              <a:t>mit einem hohen Drehmoment bei einer niedrigen Drehzahl erbracht werden.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Ein Motor mit einem geringen Drehmoment kann bei einer hohen Drehzahl die gleiche Leistung liefern </a:t>
            </a:r>
          </a:p>
          <a:p>
            <a:r>
              <a:rPr lang="de-DE">
                <a:latin typeface="Calibri" charset="0"/>
                <a:ea typeface="ＭＳ Ｐゴシック" charset="0"/>
                <a:cs typeface="ＭＳ Ｐゴシック" charset="0"/>
              </a:rPr>
              <a:t>wie ein Motor mit höherem Drehmoment bei einer niedrigen Drehzahl. </a:t>
            </a: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2969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DF8B667-2EC7-0C44-A2BF-D993FDEC7BEF}" type="slidenum">
              <a:rPr lang="en-GB" sz="1200"/>
              <a:pPr eaLnBrk="1" hangingPunct="1"/>
              <a:t>12</a:t>
            </a:fld>
            <a:endParaRPr lang="en-GB"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In der Praxis gibt man meist einen </a:t>
            </a:r>
            <a:r>
              <a:rPr lang="de-DE" b="1">
                <a:solidFill>
                  <a:srgbClr val="008040"/>
                </a:solidFill>
                <a:latin typeface="Calibri" charset="0"/>
                <a:ea typeface="ＭＳ Ｐゴシック" charset="0"/>
                <a:cs typeface="ＭＳ Ｐゴシック" charset="0"/>
              </a:rPr>
              <a:t>verbrauchsgünstigen – grünen – Bereich</a:t>
            </a:r>
            <a:r>
              <a:rPr lang="de-DE" b="1">
                <a:latin typeface="Calibri" charset="0"/>
                <a:ea typeface="ＭＳ Ｐゴシック" charset="0"/>
                <a:cs typeface="ＭＳ Ｐゴシック" charset="0"/>
              </a:rPr>
              <a:t> </a:t>
            </a:r>
            <a:r>
              <a:rPr lang="de-DE">
                <a:latin typeface="Calibri" charset="0"/>
                <a:ea typeface="ＭＳ Ｐゴシック" charset="0"/>
                <a:cs typeface="ＭＳ Ｐゴシック" charset="0"/>
              </a:rPr>
              <a:t>an </a:t>
            </a:r>
          </a:p>
          <a:p>
            <a:r>
              <a:rPr lang="de-DE">
                <a:latin typeface="Calibri" charset="0"/>
                <a:ea typeface="ＭＳ Ｐゴシック" charset="0"/>
                <a:cs typeface="ＭＳ Ｐゴシック" charset="0"/>
              </a:rPr>
              <a:t>(siehe das Beispiel eines Leistungsdiagramms). </a:t>
            </a:r>
          </a:p>
          <a:p>
            <a:r>
              <a:rPr lang="de-DE">
                <a:latin typeface="Calibri" charset="0"/>
                <a:ea typeface="ＭＳ Ｐゴシック" charset="0"/>
                <a:cs typeface="ＭＳ Ｐゴシック" charset="0"/>
              </a:rPr>
              <a:t>Dieser liegt bei dem hier dargestellten Motor zwischen 1.100 </a:t>
            </a:r>
            <a:r>
              <a:rPr lang="de-DE" baseline="30000">
                <a:latin typeface="Calibri" charset="0"/>
                <a:ea typeface="ＭＳ Ｐゴシック" charset="0"/>
                <a:cs typeface="ＭＳ Ｐゴシック" charset="0"/>
              </a:rPr>
              <a:t>1</a:t>
            </a:r>
            <a:r>
              <a:rPr lang="de-DE">
                <a:latin typeface="Calibri" charset="0"/>
                <a:ea typeface="ＭＳ Ｐゴシック" charset="0"/>
                <a:cs typeface="ＭＳ Ｐゴシック" charset="0"/>
              </a:rPr>
              <a:t>/min und 1.400 </a:t>
            </a:r>
            <a:r>
              <a:rPr lang="de-DE" baseline="30000">
                <a:latin typeface="Calibri" charset="0"/>
                <a:ea typeface="ＭＳ Ｐゴシック" charset="0"/>
                <a:cs typeface="ＭＳ Ｐゴシック" charset="0"/>
              </a:rPr>
              <a:t>1</a:t>
            </a:r>
            <a:r>
              <a:rPr lang="de-DE">
                <a:latin typeface="Calibri" charset="0"/>
                <a:ea typeface="ＭＳ Ｐゴシック" charset="0"/>
                <a:cs typeface="ＭＳ Ｐゴシック" charset="0"/>
              </a:rPr>
              <a:t>/min. </a:t>
            </a:r>
          </a:p>
          <a:p>
            <a:endParaRPr lang="de-DE" b="1">
              <a:latin typeface="Calibri" charset="0"/>
              <a:ea typeface="ＭＳ Ｐゴシック" charset="0"/>
              <a:cs typeface="ＭＳ Ｐゴシック" charset="0"/>
            </a:endParaRPr>
          </a:p>
          <a:p>
            <a:r>
              <a:rPr lang="de-DE" b="1">
                <a:latin typeface="Calibri" charset="0"/>
                <a:ea typeface="ＭＳ Ｐゴシック" charset="0"/>
                <a:cs typeface="ＭＳ Ｐゴシック" charset="0"/>
              </a:rPr>
              <a:t>Wichtig: Bei anderen Motoren können diese Werte abweichen. </a:t>
            </a:r>
          </a:p>
          <a:p>
            <a:r>
              <a:rPr lang="de-DE" b="1">
                <a:latin typeface="Calibri" charset="0"/>
                <a:ea typeface="ＭＳ Ｐゴシック" charset="0"/>
                <a:cs typeface="ＭＳ Ｐゴシック" charset="0"/>
              </a:rPr>
              <a:t>Informationen zur Motorcharakteristik des von Ihnen gefahrenen Fahrzeugs </a:t>
            </a:r>
          </a:p>
          <a:p>
            <a:r>
              <a:rPr lang="de-DE" b="1">
                <a:latin typeface="Calibri" charset="0"/>
                <a:ea typeface="ＭＳ Ｐゴシック" charset="0"/>
                <a:cs typeface="ＭＳ Ｐゴシック" charset="0"/>
              </a:rPr>
              <a:t>finden Sie in der jeweiligen Betriebsanleitung. </a:t>
            </a:r>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3174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4B035C9-3899-B74F-8B6B-1272AA85768A}" type="slidenum">
              <a:rPr lang="en-GB" sz="1200"/>
              <a:pPr eaLnBrk="1" hangingPunct="1"/>
              <a:t>13</a:t>
            </a:fld>
            <a:endParaRPr lang="en-GB"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000">
                <a:latin typeface="Calibri" charset="0"/>
                <a:ea typeface="ＭＳ Ｐゴシック" charset="0"/>
                <a:cs typeface="ＭＳ Ｐゴシック" charset="0"/>
              </a:rPr>
              <a:t>Der so genannte </a:t>
            </a:r>
            <a:r>
              <a:rPr lang="de-DE" sz="1000" b="1">
                <a:latin typeface="Calibri" charset="0"/>
                <a:ea typeface="ＭＳ Ｐゴシック" charset="0"/>
                <a:cs typeface="ＭＳ Ｐゴシック" charset="0"/>
              </a:rPr>
              <a:t>„Elastische Bereich” </a:t>
            </a:r>
            <a:r>
              <a:rPr lang="de-DE" sz="1000">
                <a:latin typeface="Calibri" charset="0"/>
                <a:ea typeface="ＭＳ Ｐゴシック" charset="0"/>
                <a:cs typeface="ＭＳ Ｐゴシック" charset="0"/>
              </a:rPr>
              <a:t>ist ein Merkmal für die gute „Fahrbarkeit“ eines Motors im normalen Straßenverkehr. Der elastische Bereich liegt zwischen dem maximalen Drehmoment und der maximalen Leistung. Beim Motor des Beispiel-Leistungsdiagramms liegt der elastische Bereich somit zwischen 1.000 </a:t>
            </a:r>
            <a:r>
              <a:rPr lang="de-DE" sz="1000" baseline="30000">
                <a:latin typeface="Calibri" charset="0"/>
                <a:ea typeface="ＭＳ Ｐゴシック" charset="0"/>
                <a:cs typeface="ＭＳ Ｐゴシック" charset="0"/>
              </a:rPr>
              <a:t>1</a:t>
            </a:r>
            <a:r>
              <a:rPr lang="de-DE" sz="1000">
                <a:latin typeface="Calibri" charset="0"/>
                <a:ea typeface="ＭＳ Ｐゴシック" charset="0"/>
                <a:cs typeface="ＭＳ Ｐゴシック" charset="0"/>
              </a:rPr>
              <a:t>/min (maximales Drehmoment) und 2.000 </a:t>
            </a:r>
            <a:r>
              <a:rPr lang="de-DE" sz="1000" baseline="30000">
                <a:latin typeface="Calibri" charset="0"/>
                <a:ea typeface="ＭＳ Ｐゴシック" charset="0"/>
                <a:cs typeface="ＭＳ Ｐゴシック" charset="0"/>
              </a:rPr>
              <a:t>1</a:t>
            </a:r>
            <a:r>
              <a:rPr lang="de-DE" sz="1000">
                <a:latin typeface="Calibri" charset="0"/>
                <a:ea typeface="ＭＳ Ｐゴシック" charset="0"/>
                <a:cs typeface="ＭＳ Ｐゴシック" charset="0"/>
              </a:rPr>
              <a:t>/min (maximale Leistung). </a:t>
            </a:r>
          </a:p>
          <a:p>
            <a:endParaRPr lang="de-DE" sz="1000">
              <a:latin typeface="Calibri" charset="0"/>
              <a:ea typeface="ＭＳ Ｐゴシック" charset="0"/>
              <a:cs typeface="ＭＳ Ｐゴシック" charset="0"/>
            </a:endParaRPr>
          </a:p>
          <a:p>
            <a:r>
              <a:rPr lang="de-DE" sz="1000">
                <a:latin typeface="Calibri" charset="0"/>
                <a:ea typeface="ＭＳ Ｐゴシック" charset="0"/>
                <a:cs typeface="ＭＳ Ｐゴシック" charset="0"/>
              </a:rPr>
              <a:t>Ein weiteres Merkmal für die gute „Fahrbarkeit“ ist der Verlauf der Drehmomentkurve bei höheren Drehzahlen. Fährt man mit einer relativ hohen Drehzahl in eine Steigung ein, wird der Leistungsbedarf des Fahrzeugs durch den Steigungswiderstand größer. Dadurch sinkt die Geschwindigkeit des Fahrzeugs und damit auch die Drehzahl des Motors. </a:t>
            </a:r>
          </a:p>
          <a:p>
            <a:r>
              <a:rPr lang="de-DE" sz="1000">
                <a:latin typeface="Calibri" charset="0"/>
                <a:ea typeface="ＭＳ Ｐゴシック" charset="0"/>
                <a:cs typeface="ＭＳ Ｐゴシック" charset="0"/>
              </a:rPr>
              <a:t>Steigt bei der sinkenden Drehzahl das nutzbare Drehmoment an, hier im Beispiel in dem Bereich zwischen 2.000 </a:t>
            </a:r>
            <a:r>
              <a:rPr lang="de-DE" sz="1000" baseline="30000">
                <a:latin typeface="Calibri" charset="0"/>
                <a:ea typeface="ＭＳ Ｐゴシック" charset="0"/>
                <a:cs typeface="ＭＳ Ｐゴシック" charset="0"/>
              </a:rPr>
              <a:t>1</a:t>
            </a:r>
            <a:r>
              <a:rPr lang="de-DE" sz="1000">
                <a:latin typeface="Calibri" charset="0"/>
                <a:ea typeface="ＭＳ Ｐゴシック" charset="0"/>
                <a:cs typeface="ＭＳ Ｐゴシック" charset="0"/>
              </a:rPr>
              <a:t>/min und 1.550 </a:t>
            </a:r>
            <a:r>
              <a:rPr lang="de-DE" sz="1000" baseline="30000">
                <a:latin typeface="Calibri" charset="0"/>
                <a:ea typeface="ＭＳ Ｐゴシック" charset="0"/>
                <a:cs typeface="ＭＳ Ｐゴシック" charset="0"/>
              </a:rPr>
              <a:t>1</a:t>
            </a:r>
            <a:r>
              <a:rPr lang="de-DE" sz="1000">
                <a:latin typeface="Calibri" charset="0"/>
                <a:ea typeface="ＭＳ Ｐゴシック" charset="0"/>
                <a:cs typeface="ＭＳ Ｐゴシック" charset="0"/>
              </a:rPr>
              <a:t>/min, so „beißt“ sich der Motor fest und ein Zurückschalten ist eventuell nicht notwendig um die Steigung zu überwinden. </a:t>
            </a:r>
          </a:p>
          <a:p>
            <a:endParaRPr lang="de-DE" sz="1000">
              <a:latin typeface="Calibri" charset="0"/>
              <a:ea typeface="ＭＳ Ｐゴシック" charset="0"/>
              <a:cs typeface="ＭＳ Ｐゴシック" charset="0"/>
            </a:endParaRPr>
          </a:p>
          <a:p>
            <a:r>
              <a:rPr lang="de-DE" sz="1000">
                <a:latin typeface="Calibri" charset="0"/>
                <a:ea typeface="ＭＳ Ｐゴシック" charset="0"/>
                <a:cs typeface="ＭＳ Ｐゴシック" charset="0"/>
              </a:rPr>
              <a:t>Wenn Sie mit diesem Beispiel-Lkw in der Ebene konstant mit 85 km/h fahren, ist es für einen niedrigen Verbrauch günstig, wenn die Getriebe- und Achsübersetzungen so ausgelegt sind, dass der Motor (siehe Beispiel des Leistungsdiagramms) mit einer Drehzahl von 1.250 </a:t>
            </a:r>
            <a:r>
              <a:rPr lang="de-DE" sz="1000" baseline="30000">
                <a:latin typeface="Calibri" charset="0"/>
                <a:ea typeface="ＭＳ Ｐゴシック" charset="0"/>
                <a:cs typeface="ＭＳ Ｐゴシック" charset="0"/>
              </a:rPr>
              <a:t>1</a:t>
            </a:r>
            <a:r>
              <a:rPr lang="de-DE" sz="1000">
                <a:latin typeface="Calibri" charset="0"/>
                <a:ea typeface="ＭＳ Ｐゴシック" charset="0"/>
                <a:cs typeface="ＭＳ Ｐゴシック" charset="0"/>
              </a:rPr>
              <a:t>/min. dreht. Diese Drehzahl liegt im elastischen Bereich und es ist noch ein ausreichender Leistungsüberschuss – z.B. für die Überwindung einer Steigung – vorhanden. </a:t>
            </a:r>
          </a:p>
          <a:p>
            <a:endParaRPr lang="de-DE" sz="1000">
              <a:latin typeface="Calibri" charset="0"/>
              <a:ea typeface="ＭＳ Ｐゴシック" charset="0"/>
              <a:cs typeface="ＭＳ Ｐゴシック" charset="0"/>
            </a:endParaRPr>
          </a:p>
          <a:p>
            <a:r>
              <a:rPr lang="de-DE" sz="1000" b="1">
                <a:latin typeface="Calibri" charset="0"/>
                <a:ea typeface="ＭＳ Ｐゴシック" charset="0"/>
                <a:cs typeface="ＭＳ Ｐゴシック" charset="0"/>
              </a:rPr>
              <a:t>Wichtig: Bei anderen Motoren können diese Werte abweichen. </a:t>
            </a:r>
          </a:p>
          <a:p>
            <a:r>
              <a:rPr lang="de-DE" sz="1000" b="1">
                <a:latin typeface="Calibri" charset="0"/>
                <a:ea typeface="ＭＳ Ｐゴシック" charset="0"/>
                <a:cs typeface="ＭＳ Ｐゴシック" charset="0"/>
              </a:rPr>
              <a:t>Informationen zur Motorcharakteristik des von Ihnen gefahrenen Fahrzeugs finden Sie in der jeweiligen Betriebsanleitung. </a:t>
            </a:r>
            <a:endParaRPr lang="de-DE" sz="1000">
              <a:latin typeface="Calibri" charset="0"/>
              <a:ea typeface="ＭＳ Ｐゴシック" charset="0"/>
              <a:cs typeface="ＭＳ Ｐゴシック" charset="0"/>
            </a:endParaRPr>
          </a:p>
          <a:p>
            <a:endParaRPr lang="de-DE" sz="1100">
              <a:latin typeface="Calibri" charset="0"/>
              <a:ea typeface="ＭＳ Ｐゴシック" charset="0"/>
              <a:cs typeface="ＭＳ Ｐゴシック" charset="0"/>
            </a:endParaRPr>
          </a:p>
          <a:p>
            <a:endParaRPr lang="de-DE" sz="1100">
              <a:latin typeface="Calibri" charset="0"/>
              <a:ea typeface="ＭＳ Ｐゴシック" charset="0"/>
              <a:cs typeface="ＭＳ Ｐゴシック" charset="0"/>
            </a:endParaRPr>
          </a:p>
          <a:p>
            <a:endParaRPr lang="de-DE" sz="1100">
              <a:latin typeface="Calibri" charset="0"/>
              <a:ea typeface="ＭＳ Ｐゴシック" charset="0"/>
              <a:cs typeface="ＭＳ Ｐゴシック" charset="0"/>
            </a:endParaRPr>
          </a:p>
          <a:p>
            <a:endParaRPr lang="de-DE" sz="1100">
              <a:latin typeface="Calibri" charset="0"/>
              <a:ea typeface="ＭＳ Ｐゴシック" charset="0"/>
              <a:cs typeface="ＭＳ Ｐゴシック" charset="0"/>
            </a:endParaRPr>
          </a:p>
          <a:p>
            <a:endParaRPr lang="de-DE" sz="1100">
              <a:latin typeface="Calibri" charset="0"/>
              <a:ea typeface="ＭＳ Ｐゴシック" charset="0"/>
              <a:cs typeface="ＭＳ Ｐゴシック" charset="0"/>
            </a:endParaRPr>
          </a:p>
          <a:p>
            <a:endParaRPr lang="de-DE" sz="1100">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3379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AC2D506-2F55-2B47-9335-1D5B0DFC1D81}" type="slidenum">
              <a:rPr lang="en-GB" sz="1200"/>
              <a:pPr eaLnBrk="1" hangingPunct="1"/>
              <a:t>14</a:t>
            </a:fld>
            <a:endParaRPr lang="en-GB"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100">
                <a:latin typeface="Calibri" charset="0"/>
                <a:ea typeface="ＭＳ Ｐゴシック" charset="0"/>
                <a:cs typeface="ＭＳ Ｐゴシック" charset="0"/>
              </a:rPr>
              <a:t>Mittlerweile ist der Komfort von Nutzfahrzeugen auf einem sehr hohen Niveau. Dadurch ergibt sich eine nur geringe Rückmeldung vom Fahrzeug und von der Fahrbahn an den Fahrer.</a:t>
            </a:r>
          </a:p>
          <a:p>
            <a:endParaRPr lang="de-DE" sz="1100">
              <a:latin typeface="Calibri" charset="0"/>
              <a:ea typeface="ＭＳ Ｐゴシック" charset="0"/>
              <a:cs typeface="ＭＳ Ｐゴシック" charset="0"/>
            </a:endParaRPr>
          </a:p>
          <a:p>
            <a:r>
              <a:rPr lang="de-DE" sz="1100">
                <a:latin typeface="Calibri" charset="0"/>
                <a:ea typeface="ＭＳ Ｐゴシック" charset="0"/>
                <a:cs typeface="ＭＳ Ｐゴシック" charset="0"/>
              </a:rPr>
              <a:t>Bei den meisten Nutzfahrzeugen ist der verbrauchsgünstigste Bereich des Fahrzeugs grün gekennzeichnet. </a:t>
            </a:r>
          </a:p>
          <a:p>
            <a:r>
              <a:rPr lang="de-DE" sz="1100">
                <a:latin typeface="Calibri" charset="0"/>
                <a:ea typeface="ＭＳ Ｐゴシック" charset="0"/>
                <a:cs typeface="ＭＳ Ｐゴシック" charset="0"/>
              </a:rPr>
              <a:t>In diesem Drehzahlbereich sollten Sie fahren. Es gibt Ausnahmesituationen, in denen Sie den grünen Bereich verlassen müssen. Generell sollten Sie aber vor dem Überschreiten des grünen Bereichs in einen höheren Gang schalten.</a:t>
            </a:r>
          </a:p>
          <a:p>
            <a:r>
              <a:rPr lang="de-DE" sz="1100">
                <a:latin typeface="Calibri" charset="0"/>
                <a:ea typeface="ＭＳ Ｐゴシック" charset="0"/>
                <a:cs typeface="ＭＳ Ｐゴシック" charset="0"/>
              </a:rPr>
              <a:t> </a:t>
            </a:r>
          </a:p>
          <a:p>
            <a:r>
              <a:rPr lang="de-DE" sz="1100">
                <a:latin typeface="Calibri" charset="0"/>
                <a:ea typeface="ＭＳ Ｐゴシック" charset="0"/>
                <a:cs typeface="ＭＳ Ｐゴシック" charset="0"/>
              </a:rPr>
              <a:t>Bei vielen Fahrzeugen wird im Fahrer-Display eine Schaltempfehlung in Form einer farbigen Lampe oder/und einer Anzeige gegeben. Das Fahrer-Display zeigt dabei an, wie viele Gänge nach oben oder nach unten geschaltet werden sollen, um einen günstigeren Gang zu erreichen. </a:t>
            </a:r>
          </a:p>
          <a:p>
            <a:endParaRPr lang="de-DE" sz="1100">
              <a:latin typeface="Calibri" charset="0"/>
              <a:ea typeface="ＭＳ Ｐゴシック" charset="0"/>
              <a:cs typeface="ＭＳ Ｐゴシック" charset="0"/>
            </a:endParaRPr>
          </a:p>
          <a:p>
            <a:r>
              <a:rPr lang="de-DE" sz="1100">
                <a:latin typeface="Calibri" charset="0"/>
                <a:ea typeface="ＭＳ Ｐゴシック" charset="0"/>
                <a:cs typeface="ＭＳ Ｐゴシック" charset="0"/>
              </a:rPr>
              <a:t>Im Allgemeinen ist diese Schaltempfehlung sehr hilfreich, um den Verbrauch zu senken. </a:t>
            </a:r>
          </a:p>
          <a:p>
            <a:r>
              <a:rPr lang="de-DE" sz="1100">
                <a:latin typeface="Calibri" charset="0"/>
                <a:ea typeface="ＭＳ Ｐゴシック" charset="0"/>
                <a:cs typeface="ＭＳ Ｐゴシック" charset="0"/>
              </a:rPr>
              <a:t>Nur bei schwierigen Strecken, z.B. Bergfahrten, kann es sinnvoll sein, einen abweichenden Gang zu wählen. </a:t>
            </a:r>
          </a:p>
          <a:p>
            <a:r>
              <a:rPr lang="de-DE" sz="1100">
                <a:latin typeface="Calibri" charset="0"/>
                <a:ea typeface="ＭＳ Ｐゴシック" charset="0"/>
                <a:cs typeface="ＭＳ Ｐゴシック" charset="0"/>
              </a:rPr>
              <a:t>Hier können Sie eventuell Ihre Informationen über den Streckenverlauf und Ihr Können nutzen, um das Fahrzeug noch verbrauchsgünstiger zu bewegen. </a:t>
            </a:r>
          </a:p>
          <a:p>
            <a:r>
              <a:rPr lang="de-DE" sz="1100">
                <a:latin typeface="Calibri" charset="0"/>
                <a:ea typeface="ＭＳ Ｐゴシック" charset="0"/>
                <a:cs typeface="ＭＳ Ｐゴシック" charset="0"/>
              </a:rPr>
              <a:t> </a:t>
            </a: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3584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3A9382F-7D29-DD4F-B29E-0FAE029AC299}" type="slidenum">
              <a:rPr lang="en-GB" sz="1200"/>
              <a:pPr eaLnBrk="1" hangingPunct="1"/>
              <a:t>15</a:t>
            </a:fld>
            <a:endParaRPr lang="en-GB"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Die benötigte Leistung steht über ein breites Drehzahlband zur Verfügung. </a:t>
            </a:r>
          </a:p>
          <a:p>
            <a:r>
              <a:rPr lang="de-DE">
                <a:latin typeface="Calibri" charset="0"/>
                <a:ea typeface="ＭＳ Ｐゴシック" charset="0"/>
                <a:cs typeface="ＭＳ Ｐゴシック" charset="0"/>
              </a:rPr>
              <a:t>Nur: Bei welcher Drehzahl verbraucht das Fahrzeug am wenigsten? </a:t>
            </a:r>
          </a:p>
          <a:p>
            <a:r>
              <a:rPr lang="de-DE">
                <a:latin typeface="Calibri" charset="0"/>
                <a:ea typeface="ＭＳ Ｐゴシック" charset="0"/>
                <a:cs typeface="ＭＳ Ｐゴシック" charset="0"/>
              </a:rPr>
              <a:t>Um dies zu beantworten, hilft ein Verbrauchskennfeld des Motors. </a:t>
            </a:r>
          </a:p>
          <a:p>
            <a:r>
              <a:rPr lang="de-DE">
                <a:latin typeface="Calibri" charset="0"/>
                <a:ea typeface="ＭＳ Ｐゴシック" charset="0"/>
                <a:cs typeface="ＭＳ Ｐゴシック" charset="0"/>
              </a:rPr>
              <a:t>Ein so genanntes Muscheldiagramm liefert genaue Angaben </a:t>
            </a:r>
          </a:p>
          <a:p>
            <a:r>
              <a:rPr lang="de-DE">
                <a:latin typeface="Calibri" charset="0"/>
                <a:ea typeface="ＭＳ Ｐゴシック" charset="0"/>
                <a:cs typeface="ＭＳ Ｐゴシック" charset="0"/>
              </a:rPr>
              <a:t>über den Zusammenhang von Drehmoment, Leistung und spezifischem Verbrauch eines Motors</a:t>
            </a:r>
          </a:p>
          <a:p>
            <a:r>
              <a:rPr lang="de-DE">
                <a:latin typeface="Calibri" charset="0"/>
                <a:ea typeface="ＭＳ Ｐゴシック" charset="0"/>
                <a:cs typeface="ＭＳ Ｐゴシック" charset="0"/>
              </a:rPr>
              <a:t>über den gesamten Drehzahlbereich (ein Beispiel siehe Abb.). </a:t>
            </a:r>
          </a:p>
          <a:p>
            <a:r>
              <a:rPr lang="de-DE">
                <a:latin typeface="Calibri" charset="0"/>
                <a:ea typeface="ＭＳ Ｐゴシック" charset="0"/>
                <a:cs typeface="ＭＳ Ｐゴシック" charset="0"/>
              </a:rPr>
              <a:t>Mit Hilfe dieses Kennfeldes lassen sich sehr gut die Bereiche für einen geringen Kraftstoffverbrauch ermitteln. </a:t>
            </a: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 </a:t>
            </a: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3789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9AE5FE2-1E1F-454E-992A-ACE253CAE6F0}" type="slidenum">
              <a:rPr lang="en-GB" sz="1200"/>
              <a:pPr eaLnBrk="1" hangingPunct="1"/>
              <a:t>16</a:t>
            </a:fld>
            <a:endParaRPr lang="en-GB"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Nutzt man das Kraftstoffverbrauchskennfeld, um für die oben beschriebene Fahrsituation </a:t>
            </a:r>
          </a:p>
          <a:p>
            <a:r>
              <a:rPr lang="de-DE">
                <a:latin typeface="Calibri" charset="0"/>
                <a:ea typeface="ＭＳ Ｐゴシック" charset="0"/>
                <a:cs typeface="ＭＳ Ｐゴシック" charset="0"/>
              </a:rPr>
              <a:t>(konstante Fahrt in der Ebene mit 80 km/h, Leistungsbedarf 88 kW Leistung) </a:t>
            </a:r>
          </a:p>
          <a:p>
            <a:r>
              <a:rPr lang="de-DE">
                <a:latin typeface="Calibri" charset="0"/>
                <a:ea typeface="ＭＳ Ｐゴシック" charset="0"/>
                <a:cs typeface="ＭＳ Ｐゴシック" charset="0"/>
              </a:rPr>
              <a:t>den günstigsten Verbrauch für dieses Beispiel-Fahrzeug zu ermitteln, </a:t>
            </a:r>
          </a:p>
          <a:p>
            <a:r>
              <a:rPr lang="de-DE">
                <a:latin typeface="Calibri" charset="0"/>
                <a:ea typeface="ＭＳ Ｐゴシック" charset="0"/>
                <a:cs typeface="ＭＳ Ｐゴシック" charset="0"/>
              </a:rPr>
              <a:t>so kommt man zu den angegebenen Verbrauchswerten.</a:t>
            </a:r>
          </a:p>
          <a:p>
            <a:endParaRPr lang="de-DE">
              <a:latin typeface="Calibri" charset="0"/>
              <a:ea typeface="ＭＳ Ｐゴシック" charset="0"/>
              <a:cs typeface="ＭＳ Ｐゴシック" charset="0"/>
            </a:endParaRPr>
          </a:p>
          <a:p>
            <a:r>
              <a:rPr lang="de-DE" b="1">
                <a:latin typeface="Calibri" charset="0"/>
                <a:ea typeface="ＭＳ Ｐゴシック" charset="0"/>
                <a:cs typeface="ＭＳ Ｐゴシック" charset="0"/>
              </a:rPr>
              <a:t>Schalten Sie in einen höheren Gang und </a:t>
            </a:r>
          </a:p>
          <a:p>
            <a:r>
              <a:rPr lang="de-DE" b="1">
                <a:latin typeface="Calibri" charset="0"/>
                <a:ea typeface="ＭＳ Ｐゴシック" charset="0"/>
                <a:cs typeface="ＭＳ Ｐゴシック" charset="0"/>
              </a:rPr>
              <a:t>reduzieren die Motordrehzahl von 1.800 </a:t>
            </a:r>
            <a:r>
              <a:rPr lang="de-DE" b="1" baseline="30000">
                <a:latin typeface="Calibri" charset="0"/>
                <a:ea typeface="ＭＳ Ｐゴシック" charset="0"/>
                <a:cs typeface="ＭＳ Ｐゴシック" charset="0"/>
              </a:rPr>
              <a:t>1</a:t>
            </a:r>
            <a:r>
              <a:rPr lang="de-DE" b="1">
                <a:latin typeface="Calibri" charset="0"/>
                <a:ea typeface="ＭＳ Ｐゴシック" charset="0"/>
                <a:cs typeface="ＭＳ Ｐゴシック" charset="0"/>
              </a:rPr>
              <a:t>/min auf 1.200 </a:t>
            </a:r>
            <a:r>
              <a:rPr lang="de-DE" b="1" baseline="30000">
                <a:latin typeface="Calibri" charset="0"/>
                <a:ea typeface="ＭＳ Ｐゴシック" charset="0"/>
                <a:cs typeface="ＭＳ Ｐゴシック" charset="0"/>
              </a:rPr>
              <a:t>1</a:t>
            </a:r>
            <a:r>
              <a:rPr lang="de-DE" b="1">
                <a:latin typeface="Calibri" charset="0"/>
                <a:ea typeface="ＭＳ Ｐゴシック" charset="0"/>
                <a:cs typeface="ＭＳ Ｐゴシック" charset="0"/>
              </a:rPr>
              <a:t>/min, </a:t>
            </a:r>
          </a:p>
          <a:p>
            <a:r>
              <a:rPr lang="de-DE" b="1">
                <a:latin typeface="Calibri" charset="0"/>
                <a:ea typeface="ＭＳ Ｐゴシック" charset="0"/>
                <a:cs typeface="ＭＳ Ｐゴシック" charset="0"/>
              </a:rPr>
              <a:t>so reduzieren Sie bei diesem Beispiel-Fahrzeug </a:t>
            </a:r>
          </a:p>
          <a:p>
            <a:r>
              <a:rPr lang="de-DE" b="1">
                <a:latin typeface="Calibri" charset="0"/>
                <a:ea typeface="ＭＳ Ｐゴシック" charset="0"/>
                <a:cs typeface="ＭＳ Ｐゴシック" charset="0"/>
              </a:rPr>
              <a:t>den Verbrauch um fast 3 Liter Dieselkraftstoff </a:t>
            </a:r>
          </a:p>
          <a:p>
            <a:r>
              <a:rPr lang="de-DE" b="1">
                <a:latin typeface="Calibri" charset="0"/>
                <a:ea typeface="ＭＳ Ｐゴシック" charset="0"/>
                <a:cs typeface="ＭＳ Ｐゴシック" charset="0"/>
              </a:rPr>
              <a:t>bei gleich bleibender Leistung. </a:t>
            </a:r>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 </a:t>
            </a: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3993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1EC90BB-A4C8-294D-B8B3-99E3C0D8E201}" type="slidenum">
              <a:rPr lang="en-GB" sz="1200"/>
              <a:pPr eaLnBrk="1" hangingPunct="1"/>
              <a:t>17</a:t>
            </a:fld>
            <a:endParaRPr lang="en-GB"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Die oben genannten Bauteile bilden </a:t>
            </a:r>
          </a:p>
          <a:p>
            <a:r>
              <a:rPr lang="de-DE">
                <a:latin typeface="Calibri" charset="0"/>
                <a:ea typeface="ＭＳ Ｐゴシック" charset="0"/>
                <a:cs typeface="ＭＳ Ｐゴシック" charset="0"/>
              </a:rPr>
              <a:t>den Teil des Kraftfahrzeugs, der die Antriebskraft erzeugt </a:t>
            </a:r>
          </a:p>
          <a:p>
            <a:r>
              <a:rPr lang="de-DE">
                <a:latin typeface="Calibri" charset="0"/>
                <a:ea typeface="ＭＳ Ｐゴシック" charset="0"/>
                <a:cs typeface="ＭＳ Ｐゴシック" charset="0"/>
              </a:rPr>
              <a:t>und so umwandelt und überträgt, </a:t>
            </a:r>
          </a:p>
          <a:p>
            <a:r>
              <a:rPr lang="de-DE">
                <a:latin typeface="Calibri" charset="0"/>
                <a:ea typeface="ＭＳ Ｐゴシック" charset="0"/>
                <a:cs typeface="ＭＳ Ｐゴシック" charset="0"/>
              </a:rPr>
              <a:t>dass dadurch das Fahrzeug bewegt werden kann.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Die verschiedenen Übersetzungen im Getriebe, im Differenzial </a:t>
            </a:r>
          </a:p>
          <a:p>
            <a:r>
              <a:rPr lang="de-DE">
                <a:latin typeface="Calibri" charset="0"/>
                <a:ea typeface="ＭＳ Ｐゴシック" charset="0"/>
                <a:cs typeface="ＭＳ Ｐゴシック" charset="0"/>
              </a:rPr>
              <a:t>und eventuell im Außenplaneten-Getriebe </a:t>
            </a:r>
          </a:p>
          <a:p>
            <a:r>
              <a:rPr lang="de-DE">
                <a:latin typeface="Calibri" charset="0"/>
                <a:ea typeface="ＭＳ Ｐゴシック" charset="0"/>
                <a:cs typeface="ＭＳ Ｐゴシック" charset="0"/>
              </a:rPr>
              <a:t>reduzieren die Motordrehzahl auf die benötigte Raddrehzahl </a:t>
            </a:r>
          </a:p>
          <a:p>
            <a:r>
              <a:rPr lang="de-DE">
                <a:latin typeface="Calibri" charset="0"/>
                <a:ea typeface="ＭＳ Ｐゴシック" charset="0"/>
                <a:cs typeface="ＭＳ Ｐゴシック" charset="0"/>
              </a:rPr>
              <a:t>und erhöhen dabei entsprechend das Drehmoment.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Für Lastkraftwagen hat sich </a:t>
            </a:r>
          </a:p>
          <a:p>
            <a:r>
              <a:rPr lang="de-DE">
                <a:latin typeface="Calibri" charset="0"/>
                <a:ea typeface="ＭＳ Ｐゴシック" charset="0"/>
                <a:cs typeface="ＭＳ Ｐゴシック" charset="0"/>
              </a:rPr>
              <a:t>im Straßenverkehr der Frontmotor mit Hinterradantrieb und </a:t>
            </a:r>
          </a:p>
          <a:p>
            <a:r>
              <a:rPr lang="de-DE">
                <a:latin typeface="Calibri" charset="0"/>
                <a:ea typeface="ＭＳ Ｐゴシック" charset="0"/>
                <a:cs typeface="ＭＳ Ｐゴシック" charset="0"/>
              </a:rPr>
              <a:t>im Baustellenverkehr der Allradantrieb </a:t>
            </a:r>
          </a:p>
          <a:p>
            <a:r>
              <a:rPr lang="de-DE">
                <a:latin typeface="Calibri" charset="0"/>
                <a:ea typeface="ＭＳ Ｐゴシック" charset="0"/>
                <a:cs typeface="ＭＳ Ｐゴシック" charset="0"/>
              </a:rPr>
              <a:t>weitestgehend durchgesetzt. </a:t>
            </a:r>
          </a:p>
          <a:p>
            <a:endParaRPr lang="de-DE">
              <a:latin typeface="Calibri" charset="0"/>
              <a:ea typeface="ＭＳ Ｐゴシック" charset="0"/>
              <a:cs typeface="ＭＳ Ｐゴシック" charset="0"/>
            </a:endParaRPr>
          </a:p>
        </p:txBody>
      </p:sp>
      <p:sp>
        <p:nvSpPr>
          <p:cNvPr id="4198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00CE5A9-84F3-3445-8785-937CB21075CB}" type="slidenum">
              <a:rPr lang="en-GB" sz="1200"/>
              <a:pPr eaLnBrk="1" hangingPunct="1"/>
              <a:t>18</a:t>
            </a:fld>
            <a:endParaRPr lang="en-GB"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Der Motor liefert die Kraft, mit der das Fahrzeug bewegt wird.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In Lastkraftwagen werden fast ausschließlich mehrzylindrige Hubkolbenmotoren, die nach dem 4-Takt-Dieselverfahren arbeiten, eingebaut.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Es sind Reihenmotoren mit vier bis sechs Zylindern oder V-Motoren mit sechs bis zwölf Zylindern. </a:t>
            </a:r>
          </a:p>
        </p:txBody>
      </p:sp>
      <p:sp>
        <p:nvSpPr>
          <p:cNvPr id="440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4AE5223-0009-944E-9A3D-9E5CDA9603D8}" type="slidenum">
              <a:rPr lang="en-GB" sz="1200"/>
              <a:pPr eaLnBrk="1" hangingPunct="1"/>
              <a:t>19</a:t>
            </a:fld>
            <a:endParaRPr lang="en-GB"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1">
                <a:latin typeface="Calibri" charset="0"/>
                <a:ea typeface="ＭＳ Ｐゴシック" charset="0"/>
                <a:cs typeface="ＭＳ Ｐゴシック" charset="0"/>
              </a:rPr>
              <a:t>Der DIHK-Orientierungsrahmen konkretisiert die durch die Berufskraftfahrer-Qualifikations-Verordnung vorgegebenen Kenntnisbereiche. Die fünf Bände der Reihe „Berufskraftfahrer- Qualifizierung“ entsprechen exakt diesem DIHK-Orientierungsrahmen. </a:t>
            </a:r>
          </a:p>
          <a:p>
            <a:endParaRPr lang="de-DE" b="1">
              <a:latin typeface="Calibri" charset="0"/>
              <a:ea typeface="ＭＳ Ｐゴシック" charset="0"/>
              <a:cs typeface="ＭＳ Ｐゴシック" charset="0"/>
            </a:endParaRPr>
          </a:p>
          <a:p>
            <a:r>
              <a:rPr lang="de-DE" b="1">
                <a:latin typeface="Calibri" charset="0"/>
                <a:ea typeface="ＭＳ Ｐゴシック" charset="0"/>
                <a:cs typeface="ＭＳ Ｐゴシック" charset="0"/>
              </a:rPr>
              <a:t>Dieses Lehrwerk ist daher die ideale Schulungsunterlage für die „beschleunigte Grundqualifikation“ und ebenso für qualitativ hochwertige „Weiterbildungsschulungen“. Es dient zudem als wertvolles Nachschlagewerk. </a:t>
            </a:r>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921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D3BAB58-AC05-AA4B-91B9-2BB5F2FC1BD4}" type="slidenum">
              <a:rPr lang="en-GB" sz="1200">
                <a:latin typeface="Calibri" charset="0"/>
              </a:rPr>
              <a:pPr eaLnBrk="1" hangingPunct="1"/>
              <a:t>2</a:t>
            </a:fld>
            <a:endParaRPr lang="en-GB"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Der Dieselmotor ist ein Verbrennungsmotor mit einer Zündung, bei der Luft so stark komprimiert und erhitzt wird, dass sich der eingespritzte Kraftstoff selbst entzündet (so genannte Selbstzündung).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Er wird auf Grund seiner guten Verbrauchswerte und seiner Robustheit weltweit als Antrieb von Nutzfahrzeugen eingesetzt.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Für Lastkraftwagen hat sich im Straßenverkehr der Frontmotor mit Hinterradantrieb weitestgehend durchgesetzt. </a:t>
            </a:r>
          </a:p>
        </p:txBody>
      </p:sp>
      <p:sp>
        <p:nvSpPr>
          <p:cNvPr id="4608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5688404-059D-EC4E-9F2E-D7C7A4E9497F}" type="slidenum">
              <a:rPr lang="en-GB" sz="1200"/>
              <a:pPr eaLnBrk="1" hangingPunct="1"/>
              <a:t>20</a:t>
            </a:fld>
            <a:endParaRPr lang="en-GB"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Beispiel: </a:t>
            </a:r>
          </a:p>
          <a:p>
            <a:r>
              <a:rPr lang="de-DE">
                <a:latin typeface="Calibri" charset="0"/>
                <a:ea typeface="ＭＳ Ｐゴシック" charset="0"/>
                <a:cs typeface="ＭＳ Ｐゴシック" charset="0"/>
              </a:rPr>
              <a:t>Die MAN-Reihensechszylinder des D38 sind topmoderne Lkw-Triebwerke mit zweistufiger Aufladung und einer 340 kW starken Motorbremse. Das Leistungsangebot reicht von 520 PS über 560 PS bis zum 640-PS-Topmodell für den Schwerlasteinsatz. </a:t>
            </a:r>
          </a:p>
          <a:p>
            <a:endParaRPr lang="de-DE">
              <a:latin typeface="Calibri" charset="0"/>
              <a:ea typeface="ＭＳ Ｐゴシック" charset="0"/>
              <a:cs typeface="ＭＳ Ｐゴシック" charset="0"/>
            </a:endParaRPr>
          </a:p>
        </p:txBody>
      </p:sp>
      <p:sp>
        <p:nvSpPr>
          <p:cNvPr id="481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D46993C-DFF9-9D47-ADD4-783C126572A1}" type="slidenum">
              <a:rPr lang="en-GB" sz="1200"/>
              <a:pPr eaLnBrk="1" hangingPunct="1"/>
              <a:t>21</a:t>
            </a:fld>
            <a:endParaRPr lang="en-GB"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Neue Generationen der schweren Lkw-Motoren von Mercedes-Benz</a:t>
            </a:r>
          </a:p>
          <a:p>
            <a:endParaRPr lang="de-DE">
              <a:latin typeface="Calibri" charset="0"/>
              <a:ea typeface="ＭＳ Ｐゴシック" charset="0"/>
              <a:cs typeface="ＭＳ Ｐゴシック" charset="0"/>
            </a:endParaRPr>
          </a:p>
        </p:txBody>
      </p:sp>
      <p:sp>
        <p:nvSpPr>
          <p:cNvPr id="501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A34A31B-BC3C-724E-8D7A-737B48E29CA1}" type="slidenum">
              <a:rPr lang="en-GB" sz="1200"/>
              <a:pPr eaLnBrk="1" hangingPunct="1"/>
              <a:t>22</a:t>
            </a:fld>
            <a:endParaRPr lang="en-GB"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Der Diesel- bzw. Otto-4-Takt- Motor hat ein aus Kolben, Pleuelstangen und Kurbelwelle bestehendes Kurbeltriebwerk. </a:t>
            </a:r>
          </a:p>
          <a:p>
            <a:r>
              <a:rPr lang="de-DE">
                <a:latin typeface="Calibri" charset="0"/>
                <a:ea typeface="ＭＳ Ｐゴシック" charset="0"/>
                <a:cs typeface="ＭＳ Ｐゴシック" charset="0"/>
              </a:rPr>
              <a:t>Der Kurbeltrieb ist vom Motorgehäuse umgeben. Er besteht aus Kurbelgehäuse, Zylinder und Zylinderkopf.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Der Kolben bewegt sich im Zylinder auf und ab. </a:t>
            </a:r>
          </a:p>
          <a:p>
            <a:r>
              <a:rPr lang="de-DE">
                <a:latin typeface="Calibri" charset="0"/>
                <a:ea typeface="ＭＳ Ｐゴシック" charset="0"/>
                <a:cs typeface="ＭＳ Ｐゴシック" charset="0"/>
              </a:rPr>
              <a:t>Die Pleuelstange überträgt diese Bewegung auf die im Kurbelgehäuse gelagerte Kurbelwelle. </a:t>
            </a:r>
          </a:p>
          <a:p>
            <a:r>
              <a:rPr lang="de-DE">
                <a:latin typeface="Calibri" charset="0"/>
                <a:ea typeface="ＭＳ Ｐゴシック" charset="0"/>
                <a:cs typeface="ＭＳ Ｐゴシック" charset="0"/>
              </a:rPr>
              <a:t>Da die Pleuelstange exzentrisch (außermittig) auf der Kurbelwelle gelagert ist, wird die lineare (gradlinige) Bewegung des Kolbens in eine Drehbewegung der Kurbelwelle umgewandelt. </a:t>
            </a:r>
          </a:p>
        </p:txBody>
      </p:sp>
      <p:sp>
        <p:nvSpPr>
          <p:cNvPr id="522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13A5856-AC61-CD42-B465-A7AA85C39C6A}" type="slidenum">
              <a:rPr lang="en-GB" sz="1200"/>
              <a:pPr eaLnBrk="1" hangingPunct="1"/>
              <a:t>23</a:t>
            </a:fld>
            <a:endParaRPr lang="en-GB"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Fast alle Hubkolbenmotoren, die in Nutzfahrzeugen eingebaut werden, arbeiten nach dem 4-Takt-Verfahren, </a:t>
            </a:r>
          </a:p>
          <a:p>
            <a:r>
              <a:rPr lang="de-DE">
                <a:latin typeface="Calibri" charset="0"/>
                <a:ea typeface="ＭＳ Ｐゴシック" charset="0"/>
                <a:cs typeface="ＭＳ Ｐゴシック" charset="0"/>
              </a:rPr>
              <a:t>ob sie nun mit Benzin oder Gas, als Ottomotoren mit Fremdzündung oder als Dieselmotoren mit Selbstzündung betrieben werden.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Das Viertakt-Verfahren hat seinen Namen auf Grund des Ablaufs des Arbeitsspiels. </a:t>
            </a:r>
          </a:p>
          <a:p>
            <a:r>
              <a:rPr lang="de-DE">
                <a:latin typeface="Calibri" charset="0"/>
                <a:ea typeface="ＭＳ Ｐゴシック" charset="0"/>
                <a:cs typeface="ＭＳ Ｐゴシック" charset="0"/>
              </a:rPr>
              <a:t>Das Arbeitsspiel lässt sich in vier Takte unterteilen. </a:t>
            </a:r>
          </a:p>
          <a:p>
            <a:r>
              <a:rPr lang="de-DE">
                <a:latin typeface="Calibri" charset="0"/>
                <a:ea typeface="ＭＳ Ｐゴシック" charset="0"/>
                <a:cs typeface="ＭＳ Ｐゴシック" charset="0"/>
              </a:rPr>
              <a:t>Je zwei Takte benötigen eine Kurbelwellenumdrehung. </a:t>
            </a:r>
          </a:p>
          <a:p>
            <a:r>
              <a:rPr lang="de-DE">
                <a:latin typeface="Calibri" charset="0"/>
                <a:ea typeface="ＭＳ Ｐゴシック" charset="0"/>
                <a:cs typeface="ＭＳ Ｐゴシック" charset="0"/>
              </a:rPr>
              <a:t>Also benötigen alle vier Takte eines Arbeitsspiels zwei Umdrehungen.</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Den 1. Takt bezeichnet man als Ansaugtakt. Durch das geöffnete Einlassventil wird beim Dieselmotor Luft angesaugt. </a:t>
            </a:r>
          </a:p>
          <a:p>
            <a:r>
              <a:rPr lang="de-DE">
                <a:latin typeface="Calibri" charset="0"/>
                <a:ea typeface="ＭＳ Ｐゴシック" charset="0"/>
                <a:cs typeface="ＭＳ Ｐゴシック" charset="0"/>
              </a:rPr>
              <a:t>Im 2. Takt wird bei geschlossenen Ventilen die Luft verdichtet – der Verdichtungstakt. </a:t>
            </a:r>
          </a:p>
          <a:p>
            <a:r>
              <a:rPr lang="de-DE">
                <a:latin typeface="Calibri" charset="0"/>
                <a:ea typeface="ＭＳ Ｐゴシック" charset="0"/>
                <a:cs typeface="ＭＳ Ｐゴシック" charset="0"/>
              </a:rPr>
              <a:t>Am Anfang des 3. Taktes wird der Dieselkraftstoff in den Brennraum eingespritzt und entzündet sich dort selbst, dies ist der Arbeitstakt. </a:t>
            </a:r>
          </a:p>
          <a:p>
            <a:r>
              <a:rPr lang="de-DE">
                <a:latin typeface="Calibri" charset="0"/>
                <a:ea typeface="ＭＳ Ｐゴシック" charset="0"/>
                <a:cs typeface="ＭＳ Ｐゴシック" charset="0"/>
              </a:rPr>
              <a:t>Der 4. Takt wird Ausstoßtakt genannt; in ihm wird das Abgas durch das geöffnete Auslassventil ausgestoßen. </a:t>
            </a:r>
          </a:p>
          <a:p>
            <a:r>
              <a:rPr lang="de-DE">
                <a:latin typeface="Calibri" charset="0"/>
                <a:ea typeface="ＭＳ Ｐゴシック" charset="0"/>
                <a:cs typeface="ＭＳ Ｐゴシック" charset="0"/>
              </a:rPr>
              <a:t> </a:t>
            </a:r>
          </a:p>
        </p:txBody>
      </p:sp>
      <p:sp>
        <p:nvSpPr>
          <p:cNvPr id="5427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245086A-160B-6046-B7B3-A020FDDAFAEF}" type="slidenum">
              <a:rPr lang="en-GB" sz="1200"/>
              <a:pPr eaLnBrk="1" hangingPunct="1"/>
              <a:t>24</a:t>
            </a:fld>
            <a:endParaRPr lang="en-GB"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Meist kommen in Nutzfahrzeugen Reibungskupplungen und hydraulische Kupplungen zum Einsatz. </a:t>
            </a:r>
          </a:p>
          <a:p>
            <a:r>
              <a:rPr lang="de-DE">
                <a:latin typeface="Calibri" charset="0"/>
                <a:ea typeface="ＭＳ Ｐゴシック" charset="0"/>
                <a:cs typeface="ＭＳ Ｐゴシック" charset="0"/>
              </a:rPr>
              <a:t>Bei mechanisch schaltbaren Getrieben verwendet man die Reibungskupplung. </a:t>
            </a:r>
          </a:p>
          <a:p>
            <a:r>
              <a:rPr lang="de-DE">
                <a:latin typeface="Calibri" charset="0"/>
                <a:ea typeface="ＭＳ Ｐゴシック" charset="0"/>
                <a:cs typeface="ＭＳ Ｐゴシック" charset="0"/>
              </a:rPr>
              <a:t>Bei automatischen Getrieben werden die Flüssigkeitskupplung bzw. der Drehmomentwandler eingesetzt. </a:t>
            </a:r>
          </a:p>
        </p:txBody>
      </p:sp>
      <p:sp>
        <p:nvSpPr>
          <p:cNvPr id="563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599C605-DBAB-9747-9C07-BB9990FBC44D}" type="slidenum">
              <a:rPr lang="en-GB" sz="1200"/>
              <a:pPr eaLnBrk="1" hangingPunct="1"/>
              <a:t>25</a:t>
            </a:fld>
            <a:endParaRPr lang="en-GB"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100">
                <a:latin typeface="Calibri" charset="0"/>
                <a:ea typeface="ＭＳ Ｐゴシック" charset="0"/>
                <a:cs typeface="ＭＳ Ｐゴシック" charset="0"/>
              </a:rPr>
              <a:t>Die einfache Reibungskupplung besteht aus einer mit der Kurbelwelle verbundenen Schwungscheibe, an die – durch auf der Druckplatte sitzenden Federn – die Kupplungsscheibe angepresst wird. </a:t>
            </a:r>
          </a:p>
          <a:p>
            <a:r>
              <a:rPr lang="de-DE" sz="1100">
                <a:latin typeface="Calibri" charset="0"/>
                <a:ea typeface="ＭＳ Ｐゴシック" charset="0"/>
                <a:cs typeface="ＭＳ Ｐゴシック" charset="0"/>
              </a:rPr>
              <a:t>Die Kupplungsscheibe ist über eine Keilverzahnung mit der Getriebeeingangswelle verbunden. Durch diese Keilverzahnung kann das Drehmoment von der Kupplungsscheibe auf die Getriebewelle übertragen werden. </a:t>
            </a:r>
          </a:p>
          <a:p>
            <a:endParaRPr lang="de-DE" sz="1100">
              <a:latin typeface="Calibri" charset="0"/>
              <a:ea typeface="ＭＳ Ｐゴシック" charset="0"/>
              <a:cs typeface="ＭＳ Ｐゴシック" charset="0"/>
            </a:endParaRPr>
          </a:p>
          <a:p>
            <a:r>
              <a:rPr lang="de-DE" sz="1100">
                <a:latin typeface="Calibri" charset="0"/>
                <a:ea typeface="ＭＳ Ｐゴシック" charset="0"/>
                <a:cs typeface="ＭＳ Ｐゴシック" charset="0"/>
              </a:rPr>
              <a:t>Wenn beim Auskuppeln die Federn auf der Druckplatte zusammengedrückt werden, fehlt die Anpresskraft auf die Kupplungsscheibe und es kann kein Drehmoment übertragen werden. </a:t>
            </a:r>
          </a:p>
          <a:p>
            <a:endParaRPr lang="de-DE" sz="1100">
              <a:latin typeface="Calibri" charset="0"/>
              <a:ea typeface="ＭＳ Ｐゴシック" charset="0"/>
              <a:cs typeface="ＭＳ Ｐゴシック" charset="0"/>
            </a:endParaRPr>
          </a:p>
          <a:p>
            <a:r>
              <a:rPr lang="de-DE" sz="1100">
                <a:latin typeface="Calibri" charset="0"/>
                <a:ea typeface="ＭＳ Ｐゴシック" charset="0"/>
                <a:cs typeface="ＭＳ Ｐゴシック" charset="0"/>
              </a:rPr>
              <a:t>Damit die Kupplungsscheibe nicht weiter an der Schwungscheibe schleift, kann sie durch die Verzahnung axial auf der Getriebewelle verschoben werden. </a:t>
            </a:r>
          </a:p>
          <a:p>
            <a:endParaRPr lang="de-DE" sz="1100">
              <a:latin typeface="Calibri" charset="0"/>
              <a:ea typeface="ＭＳ Ｐゴシック" charset="0"/>
              <a:cs typeface="ＭＳ Ｐゴシック" charset="0"/>
            </a:endParaRPr>
          </a:p>
          <a:p>
            <a:r>
              <a:rPr lang="de-DE" sz="1100">
                <a:latin typeface="Calibri" charset="0"/>
                <a:ea typeface="ＭＳ Ｐゴシック" charset="0"/>
                <a:cs typeface="ＭＳ Ｐゴシック" charset="0"/>
              </a:rPr>
              <a:t>Um die Betätigungskraft vom stehenden Kupplungspedal auf die drehende Kupplung übertragen zu können, ist in der Kupplung ein Ausrücklager eingebaut. </a:t>
            </a:r>
          </a:p>
          <a:p>
            <a:r>
              <a:rPr lang="de-DE" sz="1100" b="1">
                <a:latin typeface="Calibri" charset="0"/>
                <a:ea typeface="ＭＳ Ｐゴシック" charset="0"/>
                <a:cs typeface="ＭＳ Ｐゴシック" charset="0"/>
              </a:rPr>
              <a:t>Das Ausrücklager wird nur bei der Betätigung des Kupplungspedals belastet. Um seinen Verschleiß möglichst gering zu halten, sollte das Kupplungspedal nicht unnötig lange gedrückt gehalten werden. </a:t>
            </a:r>
          </a:p>
        </p:txBody>
      </p:sp>
      <p:sp>
        <p:nvSpPr>
          <p:cNvPr id="583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44385EC-5D6D-3A4F-9DC7-353DDD7221FD}" type="slidenum">
              <a:rPr lang="en-GB" sz="1200"/>
              <a:pPr eaLnBrk="1" hangingPunct="1"/>
              <a:t>26</a:t>
            </a:fld>
            <a:endParaRPr lang="en-GB"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Der hydrodynamische Drehmomentwandler erleichtert das Anfahren </a:t>
            </a:r>
          </a:p>
          <a:p>
            <a:r>
              <a:rPr lang="de-DE">
                <a:latin typeface="Calibri" charset="0"/>
                <a:ea typeface="ＭＳ Ｐゴシック" charset="0"/>
                <a:cs typeface="ＭＳ Ｐゴシック" charset="0"/>
              </a:rPr>
              <a:t>und erreicht während des Wandlungsvorgangs eine Erhöhung des Drehmoments (um etwa das 2,5-fache). </a:t>
            </a:r>
          </a:p>
          <a:p>
            <a:r>
              <a:rPr lang="de-DE">
                <a:latin typeface="Calibri" charset="0"/>
                <a:ea typeface="ＭＳ Ｐゴシック" charset="0"/>
                <a:cs typeface="ＭＳ Ｐゴシック" charset="0"/>
              </a:rPr>
              <a:t>Dabei wird durch Hydrauliköl das Drehmoment vom motorseitigen Pumpenrad an das getriebeseitige Turbinenrad übertragen.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In Nutzfahrzeuge werden meist Wandler-Schaltkupplungen (siehe Abbildung) eingebaut. </a:t>
            </a:r>
          </a:p>
          <a:p>
            <a:r>
              <a:rPr lang="de-DE">
                <a:latin typeface="Calibri" charset="0"/>
                <a:ea typeface="ＭＳ Ｐゴシック" charset="0"/>
                <a:cs typeface="ＭＳ Ｐゴシック" charset="0"/>
              </a:rPr>
              <a:t>Sie stellen eine Kombination von Drehmomentwandler und Reibungskupplung dar </a:t>
            </a:r>
          </a:p>
          <a:p>
            <a:r>
              <a:rPr lang="de-DE">
                <a:latin typeface="Calibri" charset="0"/>
                <a:ea typeface="ＭＳ Ｐゴシック" charset="0"/>
                <a:cs typeface="ＭＳ Ｐゴシック" charset="0"/>
              </a:rPr>
              <a:t>und ermöglichen eine Automatisierung des Kuppelvorgangs beim Anfahren sowie das Schalten eines Wechselgetriebes. </a:t>
            </a:r>
          </a:p>
        </p:txBody>
      </p:sp>
      <p:sp>
        <p:nvSpPr>
          <p:cNvPr id="6041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2A2B275-4625-E94F-BCAF-E4C1AE70021E}" type="slidenum">
              <a:rPr lang="en-GB" sz="1200"/>
              <a:pPr eaLnBrk="1" hangingPunct="1"/>
              <a:t>27</a:t>
            </a:fld>
            <a:endParaRPr lang="en-GB"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Das Getriebe ermöglicht einen wirtschaftlichen Betrieb des Fahrzeugs, </a:t>
            </a:r>
          </a:p>
          <a:p>
            <a:r>
              <a:rPr lang="de-DE">
                <a:latin typeface="Calibri" charset="0"/>
                <a:ea typeface="ＭＳ Ｐゴシック" charset="0"/>
                <a:cs typeface="ＭＳ Ｐゴシック" charset="0"/>
              </a:rPr>
              <a:t>da dadurch der Motor in seinem günstigsten Drehzahlbereich laufen kann. </a:t>
            </a:r>
          </a:p>
        </p:txBody>
      </p:sp>
      <p:sp>
        <p:nvSpPr>
          <p:cNvPr id="6246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EEA9293-B909-DE41-8B18-47422BD921C3}" type="slidenum">
              <a:rPr lang="en-GB" sz="1200"/>
              <a:pPr eaLnBrk="1" hangingPunct="1"/>
              <a:t>28</a:t>
            </a:fld>
            <a:endParaRPr lang="en-GB"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Vom Prinzip her sind alle Wechselgetriebe von Nutzfahrzeugen ähnlich aufgebaut. </a:t>
            </a:r>
          </a:p>
        </p:txBody>
      </p:sp>
      <p:sp>
        <p:nvSpPr>
          <p:cNvPr id="6451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6372A54-AC0B-214D-BD28-FB4C99EB6DBC}" type="slidenum">
              <a:rPr lang="en-GB" sz="1200"/>
              <a:pPr eaLnBrk="1" hangingPunct="1"/>
              <a:t>29</a:t>
            </a:fld>
            <a:endParaRPr lang="en-GB"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Calibri" charset="0"/>
              <a:ea typeface="ＭＳ Ｐゴシック" charset="0"/>
              <a:cs typeface="ＭＳ Ｐゴシック" charset="0"/>
            </a:endParaRPr>
          </a:p>
        </p:txBody>
      </p:sp>
      <p:sp>
        <p:nvSpPr>
          <p:cNvPr id="1126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40C1FFE-7172-3D4E-9B5A-AB9D1A39E3D9}" type="slidenum">
              <a:rPr lang="en-GB" sz="1200">
                <a:latin typeface="Calibri" charset="0"/>
              </a:rPr>
              <a:pPr eaLnBrk="1" hangingPunct="1"/>
              <a:t>3</a:t>
            </a:fld>
            <a:endParaRPr lang="en-GB"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Die am häufigsten in Nutzfahrzeugen eingebauten Getriebe sind </a:t>
            </a:r>
            <a:r>
              <a:rPr lang="de-DE" b="1">
                <a:latin typeface="Calibri" charset="0"/>
                <a:ea typeface="ＭＳ Ｐゴシック" charset="0"/>
                <a:cs typeface="ＭＳ Ｐゴシック" charset="0"/>
              </a:rPr>
              <a:t>Schaltmuffengetriebe</a:t>
            </a:r>
            <a:r>
              <a:rPr lang="de-DE">
                <a:latin typeface="Calibri" charset="0"/>
                <a:ea typeface="ＭＳ Ｐゴシック" charset="0"/>
                <a:cs typeface="ＭＳ Ｐゴシック" charset="0"/>
              </a:rPr>
              <a:t> bzw. sie bauen auf diesen auf. </a:t>
            </a:r>
          </a:p>
          <a:p>
            <a:r>
              <a:rPr lang="de-DE">
                <a:latin typeface="Calibri" charset="0"/>
                <a:ea typeface="ＭＳ Ｐゴシック" charset="0"/>
                <a:cs typeface="ＭＳ Ｐゴシック" charset="0"/>
              </a:rPr>
              <a:t>Bei ihnen treibt die Eingangswelle, die über die Kupplung vom Motor angetrieben wird, die </a:t>
            </a:r>
            <a:r>
              <a:rPr lang="de-DE" b="1">
                <a:latin typeface="Calibri" charset="0"/>
                <a:ea typeface="ＭＳ Ｐゴシック" charset="0"/>
                <a:cs typeface="ＭＳ Ｐゴシック" charset="0"/>
              </a:rPr>
              <a:t>Vorgelegewelle</a:t>
            </a:r>
            <a:r>
              <a:rPr lang="de-DE">
                <a:latin typeface="Calibri" charset="0"/>
                <a:ea typeface="ＭＳ Ｐゴシック" charset="0"/>
                <a:cs typeface="ＭＳ Ｐゴシック" charset="0"/>
              </a:rPr>
              <a:t> an. </a:t>
            </a:r>
          </a:p>
          <a:p>
            <a:r>
              <a:rPr lang="de-DE">
                <a:latin typeface="Calibri" charset="0"/>
                <a:ea typeface="ＭＳ Ｐゴシック" charset="0"/>
                <a:cs typeface="ＭＳ Ｐゴシック" charset="0"/>
              </a:rPr>
              <a:t>Auf der </a:t>
            </a:r>
            <a:r>
              <a:rPr lang="de-DE" b="1">
                <a:latin typeface="Calibri" charset="0"/>
                <a:ea typeface="ＭＳ Ｐゴシック" charset="0"/>
                <a:cs typeface="ＭＳ Ｐゴシック" charset="0"/>
              </a:rPr>
              <a:t>Vorgelegewelle</a:t>
            </a:r>
            <a:r>
              <a:rPr lang="de-DE">
                <a:latin typeface="Calibri" charset="0"/>
                <a:ea typeface="ＭＳ Ｐゴシック" charset="0"/>
                <a:cs typeface="ＭＳ Ｐゴシック" charset="0"/>
              </a:rPr>
              <a:t> sitzen fest mit ihr verbundene Zahnräder. </a:t>
            </a:r>
          </a:p>
          <a:p>
            <a:r>
              <a:rPr lang="de-DE">
                <a:latin typeface="Calibri" charset="0"/>
                <a:ea typeface="ＭＳ Ｐゴシック" charset="0"/>
                <a:cs typeface="ＭＳ Ｐゴシック" charset="0"/>
              </a:rPr>
              <a:t>Die Zahnräder auf der </a:t>
            </a:r>
            <a:r>
              <a:rPr lang="de-DE" b="1">
                <a:latin typeface="Calibri" charset="0"/>
                <a:ea typeface="ＭＳ Ｐゴシック" charset="0"/>
                <a:cs typeface="ＭＳ Ｐゴシック" charset="0"/>
              </a:rPr>
              <a:t>Hauptwelle</a:t>
            </a:r>
            <a:r>
              <a:rPr lang="de-DE">
                <a:latin typeface="Calibri" charset="0"/>
                <a:ea typeface="ＭＳ Ｐゴシック" charset="0"/>
                <a:cs typeface="ＭＳ Ｐゴシック" charset="0"/>
              </a:rPr>
              <a:t> sind mit den Zahnrädern der Vorgelegewelle ständig im Eingriff. </a:t>
            </a:r>
          </a:p>
          <a:p>
            <a:r>
              <a:rPr lang="de-DE">
                <a:latin typeface="Calibri" charset="0"/>
                <a:ea typeface="ＭＳ Ｐゴシック" charset="0"/>
                <a:cs typeface="ＭＳ Ｐゴシック" charset="0"/>
              </a:rPr>
              <a:t>Dies ist nur dadurch möglich, dass sie nicht fest mit der Hauptwelle verbunden sind.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Beim Schalten eines Ganges wird eine Schaltmuffe verschoben. </a:t>
            </a:r>
          </a:p>
          <a:p>
            <a:r>
              <a:rPr lang="de-DE">
                <a:latin typeface="Calibri" charset="0"/>
                <a:ea typeface="ＭＳ Ｐゴシック" charset="0"/>
                <a:cs typeface="ＭＳ Ｐゴシック" charset="0"/>
              </a:rPr>
              <a:t>Durch eine spezielle </a:t>
            </a:r>
            <a:r>
              <a:rPr lang="de-DE" b="1">
                <a:latin typeface="Calibri" charset="0"/>
                <a:ea typeface="ＭＳ Ｐゴシック" charset="0"/>
                <a:cs typeface="ＭＳ Ｐゴシック" charset="0"/>
              </a:rPr>
              <a:t>Verzahnung der Schaltmuffe</a:t>
            </a:r>
            <a:r>
              <a:rPr lang="de-DE">
                <a:latin typeface="Calibri" charset="0"/>
                <a:ea typeface="ＭＳ Ｐゴシック" charset="0"/>
                <a:cs typeface="ＭＳ Ｐゴシック" charset="0"/>
              </a:rPr>
              <a:t>, der Hauptwelle und eines Zahnrades </a:t>
            </a:r>
          </a:p>
          <a:p>
            <a:r>
              <a:rPr lang="de-DE">
                <a:latin typeface="Calibri" charset="0"/>
                <a:ea typeface="ＭＳ Ｐゴシック" charset="0"/>
                <a:cs typeface="ＭＳ Ｐゴシック" charset="0"/>
              </a:rPr>
              <a:t>ergibt sich eine feste Verbindung zwischen der Hauptwelle und einem auf ihr sitzenden Zahnrad. </a:t>
            </a:r>
          </a:p>
          <a:p>
            <a:r>
              <a:rPr lang="de-DE">
                <a:latin typeface="Calibri" charset="0"/>
                <a:ea typeface="ＭＳ Ｐゴシック" charset="0"/>
                <a:cs typeface="ＭＳ Ｐゴシック" charset="0"/>
              </a:rPr>
              <a:t>Der Gang ist geschaltet und eine Drehmomentübertragung ist möglich. </a:t>
            </a:r>
          </a:p>
          <a:p>
            <a:endParaRPr lang="de-DE">
              <a:latin typeface="Calibri" charset="0"/>
              <a:ea typeface="ＭＳ Ｐゴシック" charset="0"/>
              <a:cs typeface="ＭＳ Ｐゴシック" charset="0"/>
            </a:endParaRPr>
          </a:p>
        </p:txBody>
      </p:sp>
      <p:sp>
        <p:nvSpPr>
          <p:cNvPr id="6656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89B646A-E537-9442-84EE-09FFF40B8567}" type="slidenum">
              <a:rPr lang="en-GB" sz="1200"/>
              <a:pPr eaLnBrk="1" hangingPunct="1"/>
              <a:t>30</a:t>
            </a:fld>
            <a:endParaRPr lang="en-GB"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Da sich Motor, Achsen und Fahrgestell relativ zueinander bewegen, </a:t>
            </a:r>
          </a:p>
          <a:p>
            <a:r>
              <a:rPr lang="de-DE">
                <a:latin typeface="Calibri" charset="0"/>
                <a:ea typeface="ＭＳ Ｐゴシック" charset="0"/>
                <a:cs typeface="ＭＳ Ｐゴシック" charset="0"/>
              </a:rPr>
              <a:t>ist ein Winkel- und ein Längenausgleich der Gelenkwelle notwendig.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Der Winkelausgleich erfolgt meist mit zwei Kreuzgelenken, </a:t>
            </a:r>
          </a:p>
          <a:p>
            <a:r>
              <a:rPr lang="de-DE">
                <a:latin typeface="Calibri" charset="0"/>
                <a:ea typeface="ＭＳ Ｐゴシック" charset="0"/>
                <a:cs typeface="ＭＳ Ｐゴシック" charset="0"/>
              </a:rPr>
              <a:t>der Längenausgleich durch ein Schiebestück. </a:t>
            </a:r>
          </a:p>
          <a:p>
            <a:endParaRPr lang="de-DE">
              <a:latin typeface="Calibri" charset="0"/>
              <a:ea typeface="ＭＳ Ｐゴシック" charset="0"/>
              <a:cs typeface="ＭＳ Ｐゴシック" charset="0"/>
            </a:endParaRPr>
          </a:p>
        </p:txBody>
      </p:sp>
      <p:sp>
        <p:nvSpPr>
          <p:cNvPr id="6861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CC901E4-0755-D34B-9B56-6C508E40E471}" type="slidenum">
              <a:rPr lang="en-GB" sz="1200"/>
              <a:pPr eaLnBrk="1" hangingPunct="1"/>
              <a:t>31</a:t>
            </a:fld>
            <a:endParaRPr lang="en-GB"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Beim Befahren von Kurven legen die kurvenäußeren Räder einen längeren Weg als die kurveninneren zurück. </a:t>
            </a:r>
          </a:p>
          <a:p>
            <a:r>
              <a:rPr lang="de-DE">
                <a:latin typeface="Calibri" charset="0"/>
                <a:ea typeface="ＭＳ Ｐゴシック" charset="0"/>
                <a:cs typeface="ＭＳ Ｐゴシック" charset="0"/>
              </a:rPr>
              <a:t>Dadurch drehen sich die Räder mit unterschiedlichen Drehzahlen. </a:t>
            </a:r>
          </a:p>
          <a:p>
            <a:r>
              <a:rPr lang="de-DE">
                <a:latin typeface="Calibri" charset="0"/>
                <a:ea typeface="ＭＳ Ｐゴシック" charset="0"/>
                <a:cs typeface="ＭＳ Ｐゴシック" charset="0"/>
              </a:rPr>
              <a:t>Um dies auszugleichen, besitzen die meisten zweispurigen Fahrzeuge ein Differenzialgetriebe, das diese Drehzahlanpassung vornimmt. </a:t>
            </a:r>
          </a:p>
          <a:p>
            <a:endParaRPr lang="de-DE">
              <a:latin typeface="Calibri" charset="0"/>
              <a:ea typeface="ＭＳ Ｐゴシック" charset="0"/>
              <a:cs typeface="ＭＳ Ｐゴシック" charset="0"/>
            </a:endParaRPr>
          </a:p>
        </p:txBody>
      </p:sp>
      <p:sp>
        <p:nvSpPr>
          <p:cNvPr id="7065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BEEAFAF-916B-5B46-BF57-C40F19F39F77}" type="slidenum">
              <a:rPr lang="en-GB" sz="1200"/>
              <a:pPr eaLnBrk="1" hangingPunct="1"/>
              <a:t>32</a:t>
            </a:fld>
            <a:endParaRPr lang="en-GB"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1">
                <a:latin typeface="Calibri" charset="0"/>
                <a:ea typeface="ＭＳ Ｐゴシック" charset="0"/>
                <a:cs typeface="ＭＳ Ｐゴシック" charset="0"/>
              </a:rPr>
              <a:t>Außenplanetengetriebe </a:t>
            </a:r>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Einige Lastkraftwagen – vor allem im Baustelleneinsatz – haben Antriebsachsen mit Außenplanetengetrieben, </a:t>
            </a:r>
          </a:p>
          <a:p>
            <a:r>
              <a:rPr lang="de-DE">
                <a:latin typeface="Calibri" charset="0"/>
                <a:ea typeface="ＭＳ Ｐゴシック" charset="0"/>
                <a:cs typeface="ＭＳ Ｐゴシック" charset="0"/>
              </a:rPr>
              <a:t>die das für das Antriebsrad notwendige Drehmoment erst direkt am Rad liefern. </a:t>
            </a:r>
          </a:p>
          <a:p>
            <a:r>
              <a:rPr lang="de-DE">
                <a:latin typeface="Calibri" charset="0"/>
                <a:ea typeface="ＭＳ Ｐゴシック" charset="0"/>
                <a:cs typeface="ＭＳ Ｐゴシック" charset="0"/>
              </a:rPr>
              <a:t>Die Drehzahl der Antriebswelle kann dadurch höher sein. </a:t>
            </a:r>
          </a:p>
          <a:p>
            <a:r>
              <a:rPr lang="de-DE">
                <a:latin typeface="Calibri" charset="0"/>
                <a:ea typeface="ＭＳ Ｐゴシック" charset="0"/>
                <a:cs typeface="ＭＳ Ｐゴシック" charset="0"/>
              </a:rPr>
              <a:t>Durch diese Drehzahlerhöhung sinkt das zu übertragende Drehmoment. </a:t>
            </a:r>
          </a:p>
          <a:p>
            <a:r>
              <a:rPr lang="de-DE">
                <a:latin typeface="Calibri" charset="0"/>
                <a:ea typeface="ＭＳ Ｐゴシック" charset="0"/>
                <a:cs typeface="ＭＳ Ｐゴシック" charset="0"/>
              </a:rPr>
              <a:t>Somit können die Bauteile der Kraftübertragung kleiner dimensioniert werden; </a:t>
            </a:r>
          </a:p>
          <a:p>
            <a:r>
              <a:rPr lang="de-DE">
                <a:latin typeface="Calibri" charset="0"/>
                <a:ea typeface="ＭＳ Ｐゴシック" charset="0"/>
                <a:cs typeface="ＭＳ Ｐゴシック" charset="0"/>
              </a:rPr>
              <a:t>sie sind leichter und durch das kleinere Achsgehäuse erhöht sich die Bodenfreiheit. </a:t>
            </a:r>
          </a:p>
          <a:p>
            <a:endParaRPr lang="de-DE">
              <a:latin typeface="Calibri" charset="0"/>
              <a:ea typeface="ＭＳ Ｐゴシック" charset="0"/>
              <a:cs typeface="ＭＳ Ｐゴシック" charset="0"/>
            </a:endParaRPr>
          </a:p>
        </p:txBody>
      </p:sp>
      <p:sp>
        <p:nvSpPr>
          <p:cNvPr id="7270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6C5D0B3-6036-E44D-9123-7CBBAB2D44C3}" type="slidenum">
              <a:rPr lang="en-GB" sz="1200"/>
              <a:pPr eaLnBrk="1" hangingPunct="1"/>
              <a:t>33</a:t>
            </a:fld>
            <a:endParaRPr lang="en-GB"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Da dazu eine große Drehzahlreduzierung notwendig ist, </a:t>
            </a:r>
          </a:p>
          <a:p>
            <a:r>
              <a:rPr lang="de-DE">
                <a:latin typeface="Calibri" charset="0"/>
                <a:ea typeface="ＭＳ Ｐゴシック" charset="0"/>
                <a:cs typeface="ＭＳ Ｐゴシック" charset="0"/>
              </a:rPr>
              <a:t>muss das Tellerrad und damit auch das Differenzialgetriebe entsprechend groß ausfallen. </a:t>
            </a:r>
          </a:p>
          <a:p>
            <a:r>
              <a:rPr lang="de-DE">
                <a:latin typeface="Calibri" charset="0"/>
                <a:ea typeface="ＭＳ Ｐゴシック" charset="0"/>
                <a:cs typeface="ＭＳ Ｐゴシック" charset="0"/>
              </a:rPr>
              <a:t>Um den Platzbedarf günstiger ausfallen zu lassen, greift das Kegelrad unterhalb der Mitte des Tellerrades in die Verzahnung ein. </a:t>
            </a:r>
          </a:p>
          <a:p>
            <a:r>
              <a:rPr lang="de-DE">
                <a:latin typeface="Calibri" charset="0"/>
                <a:ea typeface="ＭＳ Ｐゴシック" charset="0"/>
                <a:cs typeface="ＭＳ Ｐゴシック" charset="0"/>
              </a:rPr>
              <a:t>Die sich dadurch ergebende größere Überschneidung der beiden Zahnräder </a:t>
            </a:r>
          </a:p>
          <a:p>
            <a:r>
              <a:rPr lang="de-DE">
                <a:latin typeface="Calibri" charset="0"/>
                <a:ea typeface="ＭＳ Ｐゴシック" charset="0"/>
                <a:cs typeface="ＭＳ Ｐゴシック" charset="0"/>
              </a:rPr>
              <a:t>ermöglicht eine höhere Drehmomentübertragung und führt zu mehr Laufruhe. </a:t>
            </a:r>
          </a:p>
          <a:p>
            <a:r>
              <a:rPr lang="de-DE">
                <a:latin typeface="Calibri" charset="0"/>
                <a:ea typeface="ＭＳ Ｐゴシック" charset="0"/>
                <a:cs typeface="ＭＳ Ｐゴシック" charset="0"/>
              </a:rPr>
              <a:t>Die geringere Anzahl der Zahnräder im Vergleich zum Außenplanetengetriebe </a:t>
            </a:r>
          </a:p>
          <a:p>
            <a:r>
              <a:rPr lang="de-DE">
                <a:latin typeface="Calibri" charset="0"/>
                <a:ea typeface="ＭＳ Ｐゴシック" charset="0"/>
                <a:cs typeface="ＭＳ Ｐゴシック" charset="0"/>
              </a:rPr>
              <a:t>bedingt weniger Reibung und bewirkt damit einen geringeren Gebrauch. </a:t>
            </a:r>
          </a:p>
          <a:p>
            <a:endParaRPr lang="de-DE">
              <a:latin typeface="Calibri" charset="0"/>
              <a:ea typeface="ＭＳ Ｐゴシック" charset="0"/>
              <a:cs typeface="ＭＳ Ｐゴシック" charset="0"/>
            </a:endParaRPr>
          </a:p>
        </p:txBody>
      </p:sp>
      <p:sp>
        <p:nvSpPr>
          <p:cNvPr id="7475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A6F98AF-D217-1247-BC32-D0E1201EFA14}" type="slidenum">
              <a:rPr lang="en-GB" sz="1200"/>
              <a:pPr eaLnBrk="1" hangingPunct="1"/>
              <a:t>34</a:t>
            </a:fld>
            <a:endParaRPr lang="en-GB"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Calibri" charset="0"/>
              <a:ea typeface="ＭＳ Ｐゴシック" charset="0"/>
              <a:cs typeface="ＭＳ Ｐゴシック" charset="0"/>
            </a:endParaRPr>
          </a:p>
        </p:txBody>
      </p:sp>
      <p:sp>
        <p:nvSpPr>
          <p:cNvPr id="1331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D28147D-F881-8C4E-8B9B-459364BB3E59}" type="slidenum">
              <a:rPr lang="en-GB" sz="1200">
                <a:latin typeface="Calibri" charset="0"/>
              </a:rPr>
              <a:pPr eaLnBrk="1" hangingPunct="1"/>
              <a:t>4</a:t>
            </a:fld>
            <a:endParaRPr lang="en-GB"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de-DE">
              <a:latin typeface="Calibri" charset="0"/>
              <a:ea typeface="ＭＳ Ｐゴシック" charset="0"/>
              <a:cs typeface="ＭＳ Ｐゴシック" charset="0"/>
            </a:endParaRPr>
          </a:p>
        </p:txBody>
      </p:sp>
      <p:sp>
        <p:nvSpPr>
          <p:cNvPr id="1536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8D56972-0ECA-774A-A6A5-E82BE4D154FD}" type="slidenum">
              <a:rPr lang="en-GB" sz="1200">
                <a:latin typeface="Calibri" charset="0"/>
              </a:rPr>
              <a:pPr eaLnBrk="1" hangingPunct="1"/>
              <a:t>5</a:t>
            </a:fld>
            <a:endParaRPr lang="en-GB"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1741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278F584-3361-C047-9EA5-6876C808F741}" type="slidenum">
              <a:rPr lang="en-GB" sz="1200"/>
              <a:pPr eaLnBrk="1" hangingPunct="1"/>
              <a:t>6</a:t>
            </a:fld>
            <a:endParaRPr lang="en-GB"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Unter der kinematischen Kette eines Kraftfahrzeugs </a:t>
            </a:r>
          </a:p>
          <a:p>
            <a:r>
              <a:rPr lang="de-DE">
                <a:latin typeface="Calibri" charset="0"/>
                <a:ea typeface="ＭＳ Ｐゴシック" charset="0"/>
                <a:cs typeface="ＭＳ Ｐゴシック" charset="0"/>
              </a:rPr>
              <a:t>versteht man die Kraftübertragung vom Motor zum Rad.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Der Antriebsstrang umfasst die mechanischen Hilfsmittel </a:t>
            </a:r>
          </a:p>
          <a:p>
            <a:r>
              <a:rPr lang="de-DE">
                <a:latin typeface="Calibri" charset="0"/>
                <a:ea typeface="ＭＳ Ｐゴシック" charset="0"/>
                <a:cs typeface="ＭＳ Ｐゴシック" charset="0"/>
              </a:rPr>
              <a:t>zur Umsetzung der kinematischen Kette. </a:t>
            </a: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1945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50937D4-6775-AB43-8A78-9A6E33392861}" type="slidenum">
              <a:rPr lang="en-GB" sz="1200"/>
              <a:pPr eaLnBrk="1" hangingPunct="1"/>
              <a:t>7</a:t>
            </a:fld>
            <a:endParaRPr lang="en-GB"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Zum Antriebsstrang eines Kraftfahrzeugs zählen folgende Bauteile: </a:t>
            </a:r>
          </a:p>
          <a:p>
            <a:r>
              <a:rPr lang="de-DE">
                <a:latin typeface="Calibri" charset="0"/>
                <a:ea typeface="ＭＳ Ｐゴシック" charset="0"/>
                <a:cs typeface="ＭＳ Ｐゴシック" charset="0"/>
              </a:rPr>
              <a:t>Motor, Kupplung, Getriebe, Kardenwelle (Gelenkwelle), Differenzialgetriebe (Ausgleichsgetriebe), Außenplaneten-Getriebe (optional).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Durch diese Bauteile wird die Antriebskraft eines Fahrzeugs erzeugt und so umgewandelt und übertragen, dass das Fahrzeug bewegt werden kann. Verschiedene Übersetzungen im Getriebe, im Differenzial und evt. im Außenplaneten-Getriebe reduzieren die Motordrehzahl auf die benötigte Raddrehzahl – und sie erhöhen dabei entsprechend das Drehmoment. </a:t>
            </a:r>
          </a:p>
          <a:p>
            <a:endParaRPr lang="de-DE">
              <a:latin typeface="Calibri" charset="0"/>
              <a:ea typeface="ＭＳ Ｐゴシック" charset="0"/>
              <a:cs typeface="ＭＳ Ｐゴシック" charset="0"/>
            </a:endParaRPr>
          </a:p>
          <a:p>
            <a:r>
              <a:rPr lang="de-DE">
                <a:latin typeface="Calibri" charset="0"/>
                <a:ea typeface="ＭＳ Ｐゴシック" charset="0"/>
                <a:cs typeface="ＭＳ Ｐゴシック" charset="0"/>
              </a:rPr>
              <a:t>Ursprung der Leistung ist die Verbrennung von Kraftstoff im Verbrennungsraum. Der bei der Verbrennung erzeugte Druck wirkt auf die Kolbenfläche und erzeugt eine Kraft: </a:t>
            </a:r>
            <a:r>
              <a:rPr lang="de-DE" b="1">
                <a:latin typeface="Calibri" charset="0"/>
                <a:ea typeface="ＭＳ Ｐゴシック" charset="0"/>
                <a:cs typeface="ＭＳ Ｐゴシック" charset="0"/>
              </a:rPr>
              <a:t>Kraft = Druck x Fläche </a:t>
            </a:r>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2150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38129DE-7CB3-AD4B-A4EF-96E5953F0DD3}" type="slidenum">
              <a:rPr lang="en-GB" sz="1200"/>
              <a:pPr eaLnBrk="1" hangingPunct="1"/>
              <a:t>8</a:t>
            </a:fld>
            <a:endParaRPr lang="en-GB"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100" b="1">
                <a:latin typeface="Calibri" charset="0"/>
                <a:ea typeface="ＭＳ Ｐゴシック" charset="0"/>
                <a:cs typeface="ＭＳ Ｐゴシック" charset="0"/>
              </a:rPr>
              <a:t>Leistungsdiagramm (Beispiel) </a:t>
            </a:r>
            <a:endParaRPr lang="de-DE" sz="1100">
              <a:latin typeface="Calibri" charset="0"/>
              <a:ea typeface="ＭＳ Ｐゴシック" charset="0"/>
              <a:cs typeface="ＭＳ Ｐゴシック" charset="0"/>
            </a:endParaRPr>
          </a:p>
          <a:p>
            <a:r>
              <a:rPr lang="de-DE" sz="1100">
                <a:latin typeface="Calibri" charset="0"/>
                <a:ea typeface="ＭＳ Ｐゴシック" charset="0"/>
                <a:cs typeface="ＭＳ Ｐゴシック" charset="0"/>
              </a:rPr>
              <a:t>Um die Daten eines Motors zusammenzufassen gibt es Leistungsdiagramme, die die Werte von Leistung, Drehmoment und spezifischem Verbrauch eines Motors in Abhängigkeit von der Drehzahl übersichtlich darstellen. </a:t>
            </a:r>
          </a:p>
          <a:p>
            <a:endParaRPr lang="de-DE" sz="1100">
              <a:latin typeface="Calibri" charset="0"/>
              <a:ea typeface="ＭＳ Ｐゴシック" charset="0"/>
              <a:cs typeface="ＭＳ Ｐゴシック" charset="0"/>
            </a:endParaRPr>
          </a:p>
          <a:p>
            <a:r>
              <a:rPr lang="de-DE" sz="1100">
                <a:latin typeface="Calibri" charset="0"/>
                <a:ea typeface="ＭＳ Ｐゴシック" charset="0"/>
                <a:cs typeface="ＭＳ Ｐゴシック" charset="0"/>
              </a:rPr>
              <a:t>Die </a:t>
            </a:r>
            <a:r>
              <a:rPr lang="de-DE" sz="1100" b="1">
                <a:solidFill>
                  <a:srgbClr val="FF0000"/>
                </a:solidFill>
                <a:latin typeface="Calibri" charset="0"/>
                <a:ea typeface="ＭＳ Ｐゴシック" charset="0"/>
                <a:cs typeface="ＭＳ Ｐゴシック" charset="0"/>
              </a:rPr>
              <a:t>rote</a:t>
            </a:r>
            <a:r>
              <a:rPr lang="de-DE" sz="1100" b="1">
                <a:latin typeface="Calibri" charset="0"/>
                <a:ea typeface="ＭＳ Ｐゴシック" charset="0"/>
                <a:cs typeface="ＭＳ Ｐゴシック" charset="0"/>
              </a:rPr>
              <a:t> </a:t>
            </a:r>
            <a:r>
              <a:rPr lang="de-DE" sz="1100">
                <a:latin typeface="Calibri" charset="0"/>
                <a:ea typeface="ＭＳ Ｐゴシック" charset="0"/>
                <a:cs typeface="ＭＳ Ｐゴシック" charset="0"/>
              </a:rPr>
              <a:t>Leistungskurve (P = Motorleistung) </a:t>
            </a:r>
          </a:p>
          <a:p>
            <a:r>
              <a:rPr lang="de-DE" sz="1100">
                <a:latin typeface="Calibri" charset="0"/>
                <a:ea typeface="ＭＳ Ｐゴシック" charset="0"/>
                <a:cs typeface="ＭＳ Ｐゴシック" charset="0"/>
              </a:rPr>
              <a:t>Steigt über den gesamten Drehzahlbereich an. Sie hat bei Nutzfahrzeugdieselmotoren ihr Maximum bei der Höchstdrehzahl.</a:t>
            </a:r>
          </a:p>
          <a:p>
            <a:r>
              <a:rPr lang="de-DE" sz="1100">
                <a:latin typeface="Calibri" charset="0"/>
                <a:ea typeface="ＭＳ Ｐゴシック" charset="0"/>
                <a:cs typeface="ＭＳ Ｐゴシック" charset="0"/>
              </a:rPr>
              <a:t> </a:t>
            </a:r>
          </a:p>
          <a:p>
            <a:r>
              <a:rPr lang="de-DE" sz="1100">
                <a:latin typeface="Calibri" charset="0"/>
                <a:ea typeface="ＭＳ Ｐゴシック" charset="0"/>
                <a:cs typeface="ＭＳ Ｐゴシック" charset="0"/>
              </a:rPr>
              <a:t>Die </a:t>
            </a:r>
            <a:r>
              <a:rPr lang="de-DE" sz="1100" b="1">
                <a:solidFill>
                  <a:srgbClr val="0000FF"/>
                </a:solidFill>
                <a:latin typeface="Calibri" charset="0"/>
                <a:ea typeface="ＭＳ Ｐゴシック" charset="0"/>
                <a:cs typeface="ＭＳ Ｐゴシック" charset="0"/>
              </a:rPr>
              <a:t>blaue</a:t>
            </a:r>
            <a:r>
              <a:rPr lang="de-DE" sz="1100" b="1">
                <a:latin typeface="Calibri" charset="0"/>
                <a:ea typeface="ＭＳ Ｐゴシック" charset="0"/>
                <a:cs typeface="ＭＳ Ｐゴシック" charset="0"/>
              </a:rPr>
              <a:t> </a:t>
            </a:r>
            <a:r>
              <a:rPr lang="de-DE" sz="1100">
                <a:latin typeface="Calibri" charset="0"/>
                <a:ea typeface="ＭＳ Ｐゴシック" charset="0"/>
                <a:cs typeface="ＭＳ Ｐゴシック" charset="0"/>
              </a:rPr>
              <a:t>Linie (M = Motordrehmoment / n = Motordrehzahl) </a:t>
            </a:r>
          </a:p>
          <a:p>
            <a:r>
              <a:rPr lang="de-DE" sz="1100">
                <a:latin typeface="Calibri" charset="0"/>
                <a:ea typeface="ＭＳ Ｐゴシック" charset="0"/>
                <a:cs typeface="ＭＳ Ｐゴシック" charset="0"/>
              </a:rPr>
              <a:t>gibt – über die Drehzahl – den Drehmomentverlauf an, der über einen weiten Drehzahlbereich (im Beispiel 1.000 und 1.500 </a:t>
            </a:r>
            <a:r>
              <a:rPr lang="de-DE" sz="1100" baseline="30000">
                <a:latin typeface="Calibri" charset="0"/>
                <a:ea typeface="ＭＳ Ｐゴシック" charset="0"/>
                <a:cs typeface="ＭＳ Ｐゴシック" charset="0"/>
              </a:rPr>
              <a:t>1</a:t>
            </a:r>
            <a:r>
              <a:rPr lang="de-DE" sz="1100">
                <a:latin typeface="Calibri" charset="0"/>
                <a:ea typeface="ＭＳ Ｐゴシック" charset="0"/>
                <a:cs typeface="ＭＳ Ｐゴシック" charset="0"/>
              </a:rPr>
              <a:t>/min) konstant ist. </a:t>
            </a:r>
          </a:p>
          <a:p>
            <a:endParaRPr lang="de-DE" sz="1100">
              <a:latin typeface="Calibri" charset="0"/>
              <a:ea typeface="ＭＳ Ｐゴシック" charset="0"/>
              <a:cs typeface="ＭＳ Ｐゴシック" charset="0"/>
            </a:endParaRPr>
          </a:p>
          <a:p>
            <a:r>
              <a:rPr lang="de-DE" sz="1100">
                <a:latin typeface="Calibri" charset="0"/>
                <a:ea typeface="ＭＳ Ｐゴシック" charset="0"/>
                <a:cs typeface="ＭＳ Ｐゴシック" charset="0"/>
              </a:rPr>
              <a:t>Die </a:t>
            </a:r>
            <a:r>
              <a:rPr lang="de-DE" sz="1100" b="1">
                <a:solidFill>
                  <a:srgbClr val="FFCC00"/>
                </a:solidFill>
                <a:latin typeface="Calibri" charset="0"/>
                <a:ea typeface="ＭＳ Ｐゴシック" charset="0"/>
                <a:cs typeface="ＭＳ Ｐゴシック" charset="0"/>
              </a:rPr>
              <a:t>gelbe</a:t>
            </a:r>
            <a:r>
              <a:rPr lang="de-DE" sz="1100" b="1">
                <a:latin typeface="Calibri" charset="0"/>
                <a:ea typeface="ＭＳ Ｐゴシック" charset="0"/>
                <a:cs typeface="ＭＳ Ｐゴシック" charset="0"/>
              </a:rPr>
              <a:t> </a:t>
            </a:r>
            <a:r>
              <a:rPr lang="de-DE" sz="1100">
                <a:latin typeface="Calibri" charset="0"/>
                <a:ea typeface="ＭＳ Ｐゴシック" charset="0"/>
                <a:cs typeface="ＭＳ Ｐゴシック" charset="0"/>
              </a:rPr>
              <a:t>Kurve (b</a:t>
            </a:r>
            <a:r>
              <a:rPr lang="de-DE" sz="1100" baseline="-25000">
                <a:latin typeface="Calibri" charset="0"/>
                <a:ea typeface="ＭＳ Ｐゴシック" charset="0"/>
                <a:cs typeface="ＭＳ Ｐゴシック" charset="0"/>
              </a:rPr>
              <a:t>B</a:t>
            </a:r>
            <a:r>
              <a:rPr lang="de-DE" sz="1100">
                <a:latin typeface="Calibri" charset="0"/>
                <a:ea typeface="ＭＳ Ｐゴシック" charset="0"/>
                <a:cs typeface="ＭＳ Ｐゴシック" charset="0"/>
              </a:rPr>
              <a:t> = spezifischer Kraftstoffverbrauch) gibt den spezifischen Verbrauch des Motors an. Der günstigste Verbrauch liegt hier im Beispiel bei 1.250 </a:t>
            </a:r>
            <a:r>
              <a:rPr lang="de-DE" sz="1100" baseline="30000">
                <a:latin typeface="Calibri" charset="0"/>
                <a:ea typeface="ＭＳ Ｐゴシック" charset="0"/>
                <a:cs typeface="ＭＳ Ｐゴシック" charset="0"/>
              </a:rPr>
              <a:t>1</a:t>
            </a:r>
            <a:r>
              <a:rPr lang="de-DE" sz="1100">
                <a:latin typeface="Calibri" charset="0"/>
                <a:ea typeface="ＭＳ Ｐゴシック" charset="0"/>
                <a:cs typeface="ＭＳ Ｐゴシック" charset="0"/>
              </a:rPr>
              <a:t>/min. </a:t>
            </a:r>
          </a:p>
          <a:p>
            <a:endParaRPr lang="de-DE" sz="1100">
              <a:latin typeface="Calibri" charset="0"/>
              <a:ea typeface="ＭＳ Ｐゴシック" charset="0"/>
              <a:cs typeface="ＭＳ Ｐゴシック" charset="0"/>
            </a:endParaRPr>
          </a:p>
          <a:p>
            <a:r>
              <a:rPr lang="de-DE" sz="1100" b="1">
                <a:latin typeface="Calibri" charset="0"/>
                <a:ea typeface="ＭＳ Ｐゴシック" charset="0"/>
                <a:cs typeface="ＭＳ Ｐゴシック" charset="0"/>
              </a:rPr>
              <a:t>Wichtig: Bei anderen Motoren können diese Werte abweichen. </a:t>
            </a:r>
          </a:p>
          <a:p>
            <a:r>
              <a:rPr lang="de-DE" sz="1100" b="1">
                <a:latin typeface="Calibri" charset="0"/>
                <a:ea typeface="ＭＳ Ｐゴシック" charset="0"/>
                <a:cs typeface="ＭＳ Ｐゴシック" charset="0"/>
              </a:rPr>
              <a:t>Informationen zur Motorcharakteristik des von Ihnen gefahrenen Fahrzeugs finden Sie in der jeweiligen Betriebsanleitung. </a:t>
            </a:r>
            <a:endParaRPr lang="de-DE" sz="1100">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a:p>
            <a:endParaRPr lang="de-DE">
              <a:latin typeface="Calibri" charset="0"/>
              <a:ea typeface="ＭＳ Ｐゴシック" charset="0"/>
              <a:cs typeface="ＭＳ Ｐゴシック" charset="0"/>
            </a:endParaRPr>
          </a:p>
        </p:txBody>
      </p:sp>
      <p:sp>
        <p:nvSpPr>
          <p:cNvPr id="2355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E0497F4-2079-9C4A-AC62-E668F7D80F13}" type="slidenum">
              <a:rPr lang="en-GB" sz="1200"/>
              <a:pPr eaLnBrk="1" hangingPunct="1"/>
              <a:t>9</a:t>
            </a:fld>
            <a:endParaRPr lang="en-GB"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slideMaster" Target="../slideMasters/slideMaster1.xml"/><Relationship Id="rId6" Type="http://schemas.openxmlformats.org/officeDocument/2006/relationships/image" Target="../media/image1.png"/><Relationship Id="rId1" Type="http://schemas.openxmlformats.org/officeDocument/2006/relationships/tags" Target="../tags/tag6.xml"/><Relationship Id="rId2"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Rechteck 1"/>
          <p:cNvSpPr>
            <a:spLocks noChangeArrowheads="1"/>
          </p:cNvSpPr>
          <p:nvPr userDrawn="1"/>
        </p:nvSpPr>
        <p:spPr bwMode="auto">
          <a:xfrm>
            <a:off x="0" y="6477000"/>
            <a:ext cx="9144000" cy="381000"/>
          </a:xfrm>
          <a:prstGeom prst="rect">
            <a:avLst/>
          </a:prstGeom>
          <a:solidFill>
            <a:srgbClr val="013C80"/>
          </a:solidFill>
          <a:ln w="9525">
            <a:solidFill>
              <a:schemeClr val="accent1"/>
            </a:solidFill>
            <a:round/>
            <a:headEnd/>
            <a:tailEnd/>
          </a:ln>
        </p:spPr>
        <p:txBody>
          <a:bodyPr wrap="none" lIns="144000" tIns="144000" rIns="144000" bIns="144000" anchor="ctr"/>
          <a:lstStyle>
            <a:lvl1pPr defTabSz="995363" eaLnBrk="0" hangingPunct="0">
              <a:defRPr sz="2400">
                <a:solidFill>
                  <a:schemeClr val="tx1"/>
                </a:solidFill>
                <a:latin typeface="Arial" pitchFamily="34" charset="0"/>
                <a:ea typeface="ＭＳ Ｐゴシック" pitchFamily="34" charset="-128"/>
              </a:defRPr>
            </a:lvl1pPr>
            <a:lvl2pPr marL="742950" indent="-285750" defTabSz="995363" eaLnBrk="0" hangingPunct="0">
              <a:defRPr sz="2400">
                <a:solidFill>
                  <a:schemeClr val="tx1"/>
                </a:solidFill>
                <a:latin typeface="Arial" pitchFamily="34" charset="0"/>
                <a:ea typeface="ＭＳ Ｐゴシック" pitchFamily="34" charset="-128"/>
              </a:defRPr>
            </a:lvl2pPr>
            <a:lvl3pPr marL="1143000" indent="-228600" defTabSz="995363" eaLnBrk="0" hangingPunct="0">
              <a:defRPr sz="2400">
                <a:solidFill>
                  <a:schemeClr val="tx1"/>
                </a:solidFill>
                <a:latin typeface="Arial" pitchFamily="34" charset="0"/>
                <a:ea typeface="ＭＳ Ｐゴシック" pitchFamily="34" charset="-128"/>
              </a:defRPr>
            </a:lvl3pPr>
            <a:lvl4pPr marL="1600200" indent="-228600" defTabSz="995363" eaLnBrk="0" hangingPunct="0">
              <a:defRPr sz="2400">
                <a:solidFill>
                  <a:schemeClr val="tx1"/>
                </a:solidFill>
                <a:latin typeface="Arial" pitchFamily="34" charset="0"/>
                <a:ea typeface="ＭＳ Ｐゴシック" pitchFamily="34" charset="-128"/>
              </a:defRPr>
            </a:lvl4pPr>
            <a:lvl5pPr marL="2057400" indent="-228600" defTabSz="995363" eaLnBrk="0" hangingPunct="0">
              <a:defRPr sz="2400">
                <a:solidFill>
                  <a:schemeClr val="tx1"/>
                </a:solidFill>
                <a:latin typeface="Arial" pitchFamily="34" charset="0"/>
                <a:ea typeface="ＭＳ Ｐゴシック" pitchFamily="34" charset="-128"/>
              </a:defRPr>
            </a:lvl5pPr>
            <a:lvl6pPr marL="25146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de-DE" altLang="de-DE" sz="1800">
              <a:cs typeface="+mn-cs"/>
            </a:endParaRPr>
          </a:p>
        </p:txBody>
      </p:sp>
      <p:sp>
        <p:nvSpPr>
          <p:cNvPr id="3" name="Rechteck 15"/>
          <p:cNvSpPr>
            <a:spLocks noChangeArrowheads="1"/>
          </p:cNvSpPr>
          <p:nvPr userDrawn="1"/>
        </p:nvSpPr>
        <p:spPr bwMode="auto">
          <a:xfrm>
            <a:off x="0" y="0"/>
            <a:ext cx="9144000" cy="661988"/>
          </a:xfrm>
          <a:prstGeom prst="rect">
            <a:avLst/>
          </a:prstGeom>
          <a:solidFill>
            <a:srgbClr val="013C80"/>
          </a:solidFill>
          <a:ln w="9525">
            <a:solidFill>
              <a:schemeClr val="accent1"/>
            </a:solidFill>
            <a:round/>
            <a:headEnd/>
            <a:tailEnd/>
          </a:ln>
        </p:spPr>
        <p:txBody>
          <a:bodyPr wrap="none" lIns="144000" tIns="144000" rIns="144000" bIns="144000" anchor="ctr"/>
          <a:lstStyle>
            <a:lvl1pPr defTabSz="995363" eaLnBrk="0" hangingPunct="0">
              <a:defRPr sz="2400">
                <a:solidFill>
                  <a:schemeClr val="tx1"/>
                </a:solidFill>
                <a:latin typeface="Arial" pitchFamily="34" charset="0"/>
                <a:ea typeface="ＭＳ Ｐゴシック" pitchFamily="34" charset="-128"/>
              </a:defRPr>
            </a:lvl1pPr>
            <a:lvl2pPr marL="742950" indent="-285750" defTabSz="995363" eaLnBrk="0" hangingPunct="0">
              <a:defRPr sz="2400">
                <a:solidFill>
                  <a:schemeClr val="tx1"/>
                </a:solidFill>
                <a:latin typeface="Arial" pitchFamily="34" charset="0"/>
                <a:ea typeface="ＭＳ Ｐゴシック" pitchFamily="34" charset="-128"/>
              </a:defRPr>
            </a:lvl2pPr>
            <a:lvl3pPr marL="1143000" indent="-228600" defTabSz="995363" eaLnBrk="0" hangingPunct="0">
              <a:defRPr sz="2400">
                <a:solidFill>
                  <a:schemeClr val="tx1"/>
                </a:solidFill>
                <a:latin typeface="Arial" pitchFamily="34" charset="0"/>
                <a:ea typeface="ＭＳ Ｐゴシック" pitchFamily="34" charset="-128"/>
              </a:defRPr>
            </a:lvl3pPr>
            <a:lvl4pPr marL="1600200" indent="-228600" defTabSz="995363" eaLnBrk="0" hangingPunct="0">
              <a:defRPr sz="2400">
                <a:solidFill>
                  <a:schemeClr val="tx1"/>
                </a:solidFill>
                <a:latin typeface="Arial" pitchFamily="34" charset="0"/>
                <a:ea typeface="ＭＳ Ｐゴシック" pitchFamily="34" charset="-128"/>
              </a:defRPr>
            </a:lvl4pPr>
            <a:lvl5pPr marL="2057400" indent="-228600" defTabSz="995363" eaLnBrk="0" hangingPunct="0">
              <a:defRPr sz="2400">
                <a:solidFill>
                  <a:schemeClr val="tx1"/>
                </a:solidFill>
                <a:latin typeface="Arial" pitchFamily="34" charset="0"/>
                <a:ea typeface="ＭＳ Ｐゴシック" pitchFamily="34" charset="-128"/>
              </a:defRPr>
            </a:lvl5pPr>
            <a:lvl6pPr marL="25146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de-DE" altLang="de-DE" sz="1800">
              <a:cs typeface="+mn-cs"/>
            </a:endParaRPr>
          </a:p>
        </p:txBody>
      </p:sp>
      <p:sp>
        <p:nvSpPr>
          <p:cNvPr id="4" name="Line 41"/>
          <p:cNvSpPr>
            <a:spLocks noChangeShapeType="1"/>
          </p:cNvSpPr>
          <p:nvPr userDrawn="1">
            <p:custDataLst>
              <p:tags r:id="rId1"/>
            </p:custDataLst>
          </p:nvPr>
        </p:nvSpPr>
        <p:spPr bwMode="gray">
          <a:xfrm>
            <a:off x="0" y="914400"/>
            <a:ext cx="9144000" cy="0"/>
          </a:xfrm>
          <a:prstGeom prst="line">
            <a:avLst/>
          </a:prstGeom>
          <a:noFill/>
          <a:ln w="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 name="Rectangle 40"/>
          <p:cNvSpPr>
            <a:spLocks noChangeArrowheads="1"/>
          </p:cNvSpPr>
          <p:nvPr userDrawn="1">
            <p:custDataLst>
              <p:tags r:id="rId2"/>
            </p:custDataLst>
          </p:nvPr>
        </p:nvSpPr>
        <p:spPr bwMode="gray">
          <a:xfrm>
            <a:off x="0" y="661988"/>
            <a:ext cx="9144000" cy="5738812"/>
          </a:xfrm>
          <a:prstGeom prst="rect">
            <a:avLst/>
          </a:prstGeom>
          <a:solidFill>
            <a:schemeClr val="bg1">
              <a:lumMod val="95000"/>
            </a:schemeClr>
          </a:solidFill>
          <a:ln w="0">
            <a:noFill/>
            <a:miter lim="800000"/>
            <a:headEnd/>
            <a:tailEnd/>
          </a:ln>
        </p:spPr>
        <p:txBody>
          <a:bodyPr wrap="none" lIns="0" tIns="0" rIns="0" bIns="0" anchor="ctr"/>
          <a:lstStyle/>
          <a:p>
            <a:pPr algn="ctr" defTabSz="995363">
              <a:defRPr/>
            </a:pPr>
            <a:endParaRPr lang="en-US" sz="1800">
              <a:solidFill>
                <a:srgbClr val="FF6600"/>
              </a:solidFill>
              <a:ea typeface="ＭＳ Ｐゴシック" charset="-128"/>
              <a:cs typeface="ＭＳ Ｐゴシック" charset="-128"/>
            </a:endParaRPr>
          </a:p>
        </p:txBody>
      </p:sp>
      <p:sp>
        <p:nvSpPr>
          <p:cNvPr id="6" name="Text Box 123"/>
          <p:cNvSpPr txBox="1">
            <a:spLocks noChangeArrowheads="1"/>
          </p:cNvSpPr>
          <p:nvPr userDrawn="1">
            <p:custDataLst>
              <p:tags r:id="rId3"/>
            </p:custDataLst>
          </p:nvPr>
        </p:nvSpPr>
        <p:spPr bwMode="gray">
          <a:xfrm>
            <a:off x="549275" y="6627813"/>
            <a:ext cx="6537325" cy="230187"/>
          </a:xfrm>
          <a:prstGeom prst="rect">
            <a:avLst/>
          </a:prstGeom>
          <a:noFill/>
          <a:ln>
            <a:noFill/>
          </a:ln>
          <a:extLst/>
        </p:spPr>
        <p:txBody>
          <a:bodyPr lIns="0" tIns="0" rIns="0" bIns="0"/>
          <a:lstStyle>
            <a:lvl1pPr defTabSz="995363" eaLnBrk="0" hangingPunct="0">
              <a:defRPr sz="2400">
                <a:solidFill>
                  <a:schemeClr val="tx1"/>
                </a:solidFill>
                <a:latin typeface="Arial" charset="0"/>
                <a:ea typeface="ＭＳ Ｐゴシック" charset="0"/>
                <a:cs typeface="ＭＳ Ｐゴシック" charset="0"/>
              </a:defRPr>
            </a:lvl1pPr>
            <a:lvl2pPr marL="742950" indent="-285750" defTabSz="995363" eaLnBrk="0" hangingPunct="0">
              <a:defRPr sz="2400">
                <a:solidFill>
                  <a:schemeClr val="tx1"/>
                </a:solidFill>
                <a:latin typeface="Arial" charset="0"/>
                <a:ea typeface="ＭＳ Ｐゴシック" charset="0"/>
              </a:defRPr>
            </a:lvl2pPr>
            <a:lvl3pPr marL="1143000" indent="-228600" defTabSz="995363" eaLnBrk="0" hangingPunct="0">
              <a:defRPr sz="2400">
                <a:solidFill>
                  <a:schemeClr val="tx1"/>
                </a:solidFill>
                <a:latin typeface="Arial" charset="0"/>
                <a:ea typeface="ＭＳ Ｐゴシック" charset="0"/>
              </a:defRPr>
            </a:lvl3pPr>
            <a:lvl4pPr marL="1600200" indent="-228600" defTabSz="995363" eaLnBrk="0" hangingPunct="0">
              <a:defRPr sz="2400">
                <a:solidFill>
                  <a:schemeClr val="tx1"/>
                </a:solidFill>
                <a:latin typeface="Arial" charset="0"/>
                <a:ea typeface="ＭＳ Ｐゴシック" charset="0"/>
              </a:defRPr>
            </a:lvl4pPr>
            <a:lvl5pPr marL="2057400" indent="-228600" defTabSz="995363" eaLnBrk="0" hangingPunct="0">
              <a:defRPr sz="2400">
                <a:solidFill>
                  <a:schemeClr val="tx1"/>
                </a:solidFill>
                <a:latin typeface="Arial" charset="0"/>
                <a:ea typeface="ＭＳ Ｐゴシック" charset="0"/>
              </a:defRPr>
            </a:lvl5pPr>
            <a:lvl6pPr marL="2514600" indent="-228600" defTabSz="9953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53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53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53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00" dirty="0" err="1" smtClean="0">
                <a:solidFill>
                  <a:schemeClr val="bg1"/>
                </a:solidFill>
              </a:rPr>
              <a:t>Verbesserung</a:t>
            </a:r>
            <a:r>
              <a:rPr lang="en-US" sz="1000" dirty="0" smtClean="0">
                <a:solidFill>
                  <a:schemeClr val="bg1"/>
                </a:solidFill>
              </a:rPr>
              <a:t> des </a:t>
            </a:r>
            <a:r>
              <a:rPr lang="en-US" sz="1000" dirty="0" err="1" smtClean="0">
                <a:solidFill>
                  <a:schemeClr val="bg1"/>
                </a:solidFill>
              </a:rPr>
              <a:t>rationalen</a:t>
            </a:r>
            <a:r>
              <a:rPr lang="en-US" sz="1000" dirty="0" smtClean="0">
                <a:solidFill>
                  <a:schemeClr val="bg1"/>
                </a:solidFill>
              </a:rPr>
              <a:t> </a:t>
            </a:r>
            <a:r>
              <a:rPr lang="en-US" sz="1000" dirty="0" err="1" smtClean="0">
                <a:solidFill>
                  <a:schemeClr val="bg1"/>
                </a:solidFill>
              </a:rPr>
              <a:t>Fahrverhaltens</a:t>
            </a:r>
            <a:r>
              <a:rPr lang="en-US" sz="1000" dirty="0" smtClean="0">
                <a:solidFill>
                  <a:schemeClr val="bg1"/>
                </a:solidFill>
              </a:rPr>
              <a:t> </a:t>
            </a:r>
            <a:r>
              <a:rPr lang="en-US" sz="1000" dirty="0" smtClean="0">
                <a:solidFill>
                  <a:schemeClr val="bg1"/>
                </a:solidFill>
                <a:latin typeface="Wingdings" charset="0"/>
                <a:cs typeface="Wingdings" charset="0"/>
              </a:rPr>
              <a:t></a:t>
            </a:r>
            <a:r>
              <a:rPr lang="en-US" sz="1000" dirty="0" smtClean="0">
                <a:solidFill>
                  <a:schemeClr val="bg1"/>
                </a:solidFill>
              </a:rPr>
              <a:t> </a:t>
            </a:r>
            <a:r>
              <a:rPr lang="en-US" sz="1000" dirty="0" err="1" smtClean="0">
                <a:solidFill>
                  <a:schemeClr val="bg1"/>
                </a:solidFill>
              </a:rPr>
              <a:t>Berufskraftfahrer-Qualifizierung</a:t>
            </a:r>
            <a:r>
              <a:rPr lang="en-US" sz="1000" dirty="0" smtClean="0">
                <a:solidFill>
                  <a:schemeClr val="bg1"/>
                </a:solidFill>
              </a:rPr>
              <a:t> LKW </a:t>
            </a:r>
            <a:r>
              <a:rPr lang="en-US" sz="1000" dirty="0" smtClean="0">
                <a:solidFill>
                  <a:schemeClr val="bg1"/>
                </a:solidFill>
                <a:latin typeface="Wingdings" charset="0"/>
                <a:cs typeface="Wingdings" charset="0"/>
              </a:rPr>
              <a:t></a:t>
            </a:r>
            <a:r>
              <a:rPr lang="en-US" sz="1000" dirty="0" smtClean="0">
                <a:solidFill>
                  <a:schemeClr val="bg1"/>
                </a:solidFill>
              </a:rPr>
              <a:t> Band 1</a:t>
            </a:r>
            <a:r>
              <a:rPr lang="en-US" sz="1000" dirty="0" smtClean="0">
                <a:solidFill>
                  <a:schemeClr val="bg1"/>
                </a:solidFill>
                <a:latin typeface="Wingdings" charset="0"/>
                <a:cs typeface="Wingdings" charset="0"/>
              </a:rPr>
              <a:t></a:t>
            </a:r>
            <a:r>
              <a:rPr lang="en-US" sz="1000" dirty="0" smtClean="0">
                <a:solidFill>
                  <a:schemeClr val="bg1"/>
                </a:solidFill>
              </a:rPr>
              <a:t> </a:t>
            </a:r>
            <a:r>
              <a:rPr lang="en-US" sz="1000" dirty="0" smtClean="0">
                <a:solidFill>
                  <a:schemeClr val="bg1"/>
                </a:solidFill>
              </a:rPr>
              <a:t>4. </a:t>
            </a:r>
            <a:r>
              <a:rPr lang="en-US" sz="1000" dirty="0" err="1" smtClean="0">
                <a:solidFill>
                  <a:schemeClr val="bg1"/>
                </a:solidFill>
              </a:rPr>
              <a:t>Aufl</a:t>
            </a:r>
            <a:r>
              <a:rPr lang="en-US" sz="1000" dirty="0" smtClean="0">
                <a:solidFill>
                  <a:schemeClr val="bg1"/>
                </a:solidFill>
              </a:rPr>
              <a:t>. </a:t>
            </a:r>
            <a:r>
              <a:rPr lang="en-US" sz="1000" dirty="0" smtClean="0">
                <a:solidFill>
                  <a:schemeClr val="bg1"/>
                </a:solidFill>
              </a:rPr>
              <a:t>10-2018</a:t>
            </a:r>
            <a:endParaRPr lang="en-US" sz="1000" dirty="0" smtClean="0">
              <a:solidFill>
                <a:schemeClr val="bg1"/>
              </a:solidFill>
            </a:endParaRPr>
          </a:p>
        </p:txBody>
      </p:sp>
      <p:grpSp>
        <p:nvGrpSpPr>
          <p:cNvPr id="7" name="Gruppierung 48"/>
          <p:cNvGrpSpPr>
            <a:grpSpLocks/>
          </p:cNvGrpSpPr>
          <p:nvPr userDrawn="1"/>
        </p:nvGrpSpPr>
        <p:grpSpPr bwMode="auto">
          <a:xfrm>
            <a:off x="149225" y="107950"/>
            <a:ext cx="914400" cy="457200"/>
            <a:chOff x="152400" y="228600"/>
            <a:chExt cx="914400" cy="457200"/>
          </a:xfrm>
        </p:grpSpPr>
        <p:sp>
          <p:nvSpPr>
            <p:cNvPr id="8" name="Rechteck 23"/>
            <p:cNvSpPr>
              <a:spLocks noChangeArrowheads="1"/>
            </p:cNvSpPr>
            <p:nvPr userDrawn="1"/>
          </p:nvSpPr>
          <p:spPr bwMode="auto">
            <a:xfrm>
              <a:off x="152400" y="228600"/>
              <a:ext cx="914400" cy="457200"/>
            </a:xfrm>
            <a:prstGeom prst="rect">
              <a:avLst/>
            </a:prstGeom>
            <a:solidFill>
              <a:schemeClr val="bg1"/>
            </a:solidFill>
            <a:ln w="9525">
              <a:solidFill>
                <a:schemeClr val="accent1"/>
              </a:solidFill>
              <a:round/>
              <a:headEnd/>
              <a:tailEnd/>
            </a:ln>
          </p:spPr>
          <p:txBody>
            <a:bodyPr wrap="none" lIns="144000" tIns="144000" rIns="144000" bIns="144000" anchor="ctr"/>
            <a:lstStyle>
              <a:lvl1pPr defTabSz="995363" eaLnBrk="0" hangingPunct="0">
                <a:defRPr sz="2400">
                  <a:solidFill>
                    <a:schemeClr val="tx1"/>
                  </a:solidFill>
                  <a:latin typeface="Arial" pitchFamily="34" charset="0"/>
                  <a:ea typeface="ＭＳ Ｐゴシック" pitchFamily="34" charset="-128"/>
                </a:defRPr>
              </a:lvl1pPr>
              <a:lvl2pPr marL="742950" indent="-285750" defTabSz="995363" eaLnBrk="0" hangingPunct="0">
                <a:defRPr sz="2400">
                  <a:solidFill>
                    <a:schemeClr val="tx1"/>
                  </a:solidFill>
                  <a:latin typeface="Arial" pitchFamily="34" charset="0"/>
                  <a:ea typeface="ＭＳ Ｐゴシック" pitchFamily="34" charset="-128"/>
                </a:defRPr>
              </a:lvl2pPr>
              <a:lvl3pPr marL="1143000" indent="-228600" defTabSz="995363" eaLnBrk="0" hangingPunct="0">
                <a:defRPr sz="2400">
                  <a:solidFill>
                    <a:schemeClr val="tx1"/>
                  </a:solidFill>
                  <a:latin typeface="Arial" pitchFamily="34" charset="0"/>
                  <a:ea typeface="ＭＳ Ｐゴシック" pitchFamily="34" charset="-128"/>
                </a:defRPr>
              </a:lvl3pPr>
              <a:lvl4pPr marL="1600200" indent="-228600" defTabSz="995363" eaLnBrk="0" hangingPunct="0">
                <a:defRPr sz="2400">
                  <a:solidFill>
                    <a:schemeClr val="tx1"/>
                  </a:solidFill>
                  <a:latin typeface="Arial" pitchFamily="34" charset="0"/>
                  <a:ea typeface="ＭＳ Ｐゴシック" pitchFamily="34" charset="-128"/>
                </a:defRPr>
              </a:lvl4pPr>
              <a:lvl5pPr marL="2057400" indent="-228600" defTabSz="995363" eaLnBrk="0" hangingPunct="0">
                <a:defRPr sz="2400">
                  <a:solidFill>
                    <a:schemeClr val="tx1"/>
                  </a:solidFill>
                  <a:latin typeface="Arial" pitchFamily="34" charset="0"/>
                  <a:ea typeface="ＭＳ Ｐゴシック" pitchFamily="34" charset="-128"/>
                </a:defRPr>
              </a:lvl5pPr>
              <a:lvl6pPr marL="25146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de-DE" altLang="de-DE" sz="1800">
                <a:cs typeface="+mn-cs"/>
              </a:endParaRPr>
            </a:p>
          </p:txBody>
        </p:sp>
        <p:pic>
          <p:nvPicPr>
            <p:cNvPr id="9" name="Bild 48" descr="H_Logo_pp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52400" y="304800"/>
              <a:ext cx="82708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4"/>
          <p:cNvSpPr txBox="1">
            <a:spLocks noChangeArrowheads="1"/>
          </p:cNvSpPr>
          <p:nvPr userDrawn="1"/>
        </p:nvSpPr>
        <p:spPr bwMode="auto">
          <a:xfrm rot="16200000">
            <a:off x="-2315369" y="3232944"/>
            <a:ext cx="4891088" cy="412750"/>
          </a:xfrm>
          <a:prstGeom prst="rect">
            <a:avLst/>
          </a:prstGeom>
          <a:noFill/>
          <a:ln>
            <a:noFill/>
          </a:ln>
          <a:extLst/>
        </p:spPr>
        <p:txBody>
          <a:bodyPr lIns="144000" tIns="144000" rIns="144000" bIns="144000">
            <a:spAutoFit/>
          </a:bodyPr>
          <a:lstStyle>
            <a:lvl1pPr defTabSz="995363" eaLnBrk="0" hangingPunct="0">
              <a:defRPr sz="2400">
                <a:solidFill>
                  <a:schemeClr val="tx1"/>
                </a:solidFill>
                <a:latin typeface="Arial" pitchFamily="34" charset="0"/>
                <a:ea typeface="ＭＳ Ｐゴシック" pitchFamily="34" charset="-128"/>
              </a:defRPr>
            </a:lvl1pPr>
            <a:lvl2pPr marL="742950" indent="-285750" defTabSz="995363" eaLnBrk="0" hangingPunct="0">
              <a:defRPr sz="2400">
                <a:solidFill>
                  <a:schemeClr val="tx1"/>
                </a:solidFill>
                <a:latin typeface="Arial" pitchFamily="34" charset="0"/>
                <a:ea typeface="ＭＳ Ｐゴシック" pitchFamily="34" charset="-128"/>
              </a:defRPr>
            </a:lvl2pPr>
            <a:lvl3pPr marL="1143000" indent="-228600" defTabSz="995363" eaLnBrk="0" hangingPunct="0">
              <a:defRPr sz="2400">
                <a:solidFill>
                  <a:schemeClr val="tx1"/>
                </a:solidFill>
                <a:latin typeface="Arial" pitchFamily="34" charset="0"/>
                <a:ea typeface="ＭＳ Ｐゴシック" pitchFamily="34" charset="-128"/>
              </a:defRPr>
            </a:lvl3pPr>
            <a:lvl4pPr marL="1600200" indent="-228600" defTabSz="995363" eaLnBrk="0" hangingPunct="0">
              <a:defRPr sz="2400">
                <a:solidFill>
                  <a:schemeClr val="tx1"/>
                </a:solidFill>
                <a:latin typeface="Arial" pitchFamily="34" charset="0"/>
                <a:ea typeface="ＭＳ Ｐゴシック" pitchFamily="34" charset="-128"/>
              </a:defRPr>
            </a:lvl4pPr>
            <a:lvl5pPr marL="2057400" indent="-228600" defTabSz="995363" eaLnBrk="0" hangingPunct="0">
              <a:defRPr sz="2400">
                <a:solidFill>
                  <a:schemeClr val="tx1"/>
                </a:solidFill>
                <a:latin typeface="Arial" pitchFamily="34" charset="0"/>
                <a:ea typeface="ＭＳ Ｐゴシック" pitchFamily="34" charset="-128"/>
              </a:defRPr>
            </a:lvl5pPr>
            <a:lvl6pPr marL="25146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de-DE" altLang="de-DE" sz="800" dirty="0">
                <a:solidFill>
                  <a:srgbClr val="141414"/>
                </a:solidFill>
                <a:cs typeface="Arial" pitchFamily="34" charset="0"/>
              </a:rPr>
              <a:t>©  Verlag Günter </a:t>
            </a:r>
            <a:r>
              <a:rPr lang="de-DE" altLang="de-DE" sz="800" dirty="0" err="1">
                <a:solidFill>
                  <a:srgbClr val="141414"/>
                </a:solidFill>
                <a:cs typeface="Arial" pitchFamily="34" charset="0"/>
              </a:rPr>
              <a:t>Hendrisch</a:t>
            </a:r>
            <a:r>
              <a:rPr lang="de-DE" altLang="de-DE" sz="800" dirty="0">
                <a:solidFill>
                  <a:srgbClr val="141414"/>
                </a:solidFill>
                <a:cs typeface="Arial" pitchFamily="34" charset="0"/>
              </a:rPr>
              <a:t> GmbH &amp; Co. KG, Wegberg, </a:t>
            </a:r>
            <a:r>
              <a:rPr lang="de-DE" altLang="de-DE" sz="800" dirty="0" smtClean="0">
                <a:solidFill>
                  <a:srgbClr val="141414"/>
                </a:solidFill>
                <a:cs typeface="Arial" pitchFamily="34" charset="0"/>
              </a:rPr>
              <a:t>2018</a:t>
            </a:r>
            <a:endParaRPr lang="de-DE" altLang="de-DE" sz="800" dirty="0">
              <a:solidFill>
                <a:srgbClr val="141414"/>
              </a:solidFill>
              <a:cs typeface="Arial" pitchFamily="34" charset="0"/>
            </a:endParaRPr>
          </a:p>
        </p:txBody>
      </p:sp>
      <p:sp>
        <p:nvSpPr>
          <p:cNvPr id="11" name="Rectangle 21"/>
          <p:cNvSpPr>
            <a:spLocks noGrp="1" noChangeArrowheads="1"/>
          </p:cNvSpPr>
          <p:nvPr>
            <p:ph type="sldNum" sz="quarter" idx="10"/>
            <p:custDataLst>
              <p:tags r:id="rId4"/>
            </p:custDataLst>
          </p:nvPr>
        </p:nvSpPr>
        <p:spPr/>
        <p:txBody>
          <a:bodyPr/>
          <a:lstStyle>
            <a:lvl1pPr>
              <a:defRPr/>
            </a:lvl1pPr>
          </a:lstStyle>
          <a:p>
            <a:pPr>
              <a:defRPr/>
            </a:pPr>
            <a:fld id="{B5FD4E40-9C58-504E-AC0C-3FC54E9C3E9A}" type="slidenum">
              <a:rPr lang="en-US" altLang="de-DE"/>
              <a:pPr>
                <a:defRPr/>
              </a:pPr>
              <a:t>‹Nr.›</a:t>
            </a:fld>
            <a:endParaRPr lang="en-US" altLang="de-DE"/>
          </a:p>
        </p:txBody>
      </p:sp>
    </p:spTree>
    <p:extLst>
      <p:ext uri="{BB962C8B-B14F-4D97-AF65-F5344CB8AC3E}">
        <p14:creationId xmlns:p14="http://schemas.microsoft.com/office/powerpoint/2010/main" val="2716390539"/>
      </p:ext>
    </p:extLst>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a:xfrm>
            <a:off x="549275" y="1778000"/>
            <a:ext cx="8375650" cy="4346575"/>
          </a:xfrm>
          <a:prstGeom prst="rect">
            <a:avLst/>
          </a:prstGeom>
        </p:spPr>
        <p:txBody>
          <a:bodyPr/>
          <a:lstStyle>
            <a:lvl1pPr>
              <a:defRPr sz="1400">
                <a:solidFill>
                  <a:schemeClr val="bg2">
                    <a:lumMod val="10000"/>
                  </a:schemeClr>
                </a:solidFill>
              </a:defRPr>
            </a:lvl1pPr>
            <a:lvl2pPr>
              <a:defRPr sz="1400">
                <a:solidFill>
                  <a:schemeClr val="bg2">
                    <a:lumMod val="10000"/>
                  </a:schemeClr>
                </a:solidFill>
              </a:defRPr>
            </a:lvl2pPr>
            <a:lvl3pPr>
              <a:defRPr sz="1400">
                <a:solidFill>
                  <a:schemeClr val="bg2">
                    <a:lumMod val="10000"/>
                  </a:schemeClr>
                </a:solidFill>
              </a:defRPr>
            </a:lvl3pPr>
            <a:lvl4pPr>
              <a:defRPr sz="1400">
                <a:solidFill>
                  <a:schemeClr val="bg2">
                    <a:lumMod val="10000"/>
                  </a:schemeClr>
                </a:solidFill>
              </a:defRPr>
            </a:lvl4pPr>
            <a:lvl5pPr>
              <a:defRPr sz="1400">
                <a:solidFill>
                  <a:schemeClr val="bg2">
                    <a:lumMod val="10000"/>
                  </a:schemeClr>
                </a:solidFill>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21"/>
          <p:cNvSpPr>
            <a:spLocks noGrp="1" noChangeArrowheads="1"/>
          </p:cNvSpPr>
          <p:nvPr>
            <p:ph type="sldNum" sz="quarter" idx="10"/>
            <p:custDataLst>
              <p:tags r:id="rId1"/>
            </p:custDataLst>
          </p:nvPr>
        </p:nvSpPr>
        <p:spPr>
          <a:ln/>
        </p:spPr>
        <p:txBody>
          <a:bodyPr/>
          <a:lstStyle>
            <a:lvl1pPr>
              <a:defRPr/>
            </a:lvl1pPr>
          </a:lstStyle>
          <a:p>
            <a:pPr>
              <a:defRPr/>
            </a:pPr>
            <a:fld id="{0342782E-3BA1-6349-B90E-9D35431546BB}" type="slidenum">
              <a:rPr lang="en-US" altLang="de-DE"/>
              <a:pPr>
                <a:defRPr/>
              </a:pPr>
              <a:t>‹Nr.›</a:t>
            </a:fld>
            <a:endParaRPr lang="en-US" altLang="de-DE"/>
          </a:p>
        </p:txBody>
      </p:sp>
    </p:spTree>
    <p:extLst>
      <p:ext uri="{BB962C8B-B14F-4D97-AF65-F5344CB8AC3E}">
        <p14:creationId xmlns:p14="http://schemas.microsoft.com/office/powerpoint/2010/main" val="3308102132"/>
      </p:ext>
    </p:extLst>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tags" Target="../tags/tag1.xml"/><Relationship Id="rId5" Type="http://schemas.openxmlformats.org/officeDocument/2006/relationships/tags" Target="../tags/tag2.xml"/><Relationship Id="rId6" Type="http://schemas.openxmlformats.org/officeDocument/2006/relationships/tags" Target="../tags/tag3.xml"/><Relationship Id="rId7" Type="http://schemas.openxmlformats.org/officeDocument/2006/relationships/tags" Target="../tags/tag4.xml"/><Relationship Id="rId8" Type="http://schemas.openxmlformats.org/officeDocument/2006/relationships/tags" Target="../tags/tag5.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hteck 18"/>
          <p:cNvSpPr>
            <a:spLocks noChangeArrowheads="1"/>
          </p:cNvSpPr>
          <p:nvPr userDrawn="1"/>
        </p:nvSpPr>
        <p:spPr bwMode="auto">
          <a:xfrm>
            <a:off x="0" y="6477000"/>
            <a:ext cx="9144000" cy="381000"/>
          </a:xfrm>
          <a:prstGeom prst="rect">
            <a:avLst/>
          </a:prstGeom>
          <a:solidFill>
            <a:srgbClr val="013C80"/>
          </a:solidFill>
          <a:ln w="9525">
            <a:solidFill>
              <a:schemeClr val="accent1"/>
            </a:solidFill>
            <a:round/>
            <a:headEnd/>
            <a:tailEnd/>
          </a:ln>
        </p:spPr>
        <p:txBody>
          <a:bodyPr wrap="none" lIns="144000" tIns="144000" rIns="144000" bIns="144000" anchor="ctr"/>
          <a:lstStyle>
            <a:lvl1pPr defTabSz="995363" eaLnBrk="0" hangingPunct="0">
              <a:defRPr sz="2400">
                <a:solidFill>
                  <a:schemeClr val="tx1"/>
                </a:solidFill>
                <a:latin typeface="Arial" pitchFamily="34" charset="0"/>
                <a:ea typeface="ＭＳ Ｐゴシック" pitchFamily="34" charset="-128"/>
              </a:defRPr>
            </a:lvl1pPr>
            <a:lvl2pPr marL="742950" indent="-285750" defTabSz="995363" eaLnBrk="0" hangingPunct="0">
              <a:defRPr sz="2400">
                <a:solidFill>
                  <a:schemeClr val="tx1"/>
                </a:solidFill>
                <a:latin typeface="Arial" pitchFamily="34" charset="0"/>
                <a:ea typeface="ＭＳ Ｐゴシック" pitchFamily="34" charset="-128"/>
              </a:defRPr>
            </a:lvl2pPr>
            <a:lvl3pPr marL="1143000" indent="-228600" defTabSz="995363" eaLnBrk="0" hangingPunct="0">
              <a:defRPr sz="2400">
                <a:solidFill>
                  <a:schemeClr val="tx1"/>
                </a:solidFill>
                <a:latin typeface="Arial" pitchFamily="34" charset="0"/>
                <a:ea typeface="ＭＳ Ｐゴシック" pitchFamily="34" charset="-128"/>
              </a:defRPr>
            </a:lvl3pPr>
            <a:lvl4pPr marL="1600200" indent="-228600" defTabSz="995363" eaLnBrk="0" hangingPunct="0">
              <a:defRPr sz="2400">
                <a:solidFill>
                  <a:schemeClr val="tx1"/>
                </a:solidFill>
                <a:latin typeface="Arial" pitchFamily="34" charset="0"/>
                <a:ea typeface="ＭＳ Ｐゴシック" pitchFamily="34" charset="-128"/>
              </a:defRPr>
            </a:lvl4pPr>
            <a:lvl5pPr marL="2057400" indent="-228600" defTabSz="995363" eaLnBrk="0" hangingPunct="0">
              <a:defRPr sz="2400">
                <a:solidFill>
                  <a:schemeClr val="tx1"/>
                </a:solidFill>
                <a:latin typeface="Arial" pitchFamily="34" charset="0"/>
                <a:ea typeface="ＭＳ Ｐゴシック" pitchFamily="34" charset="-128"/>
              </a:defRPr>
            </a:lvl5pPr>
            <a:lvl6pPr marL="25146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de-DE" altLang="de-DE" sz="1800">
              <a:cs typeface="+mn-cs"/>
            </a:endParaRPr>
          </a:p>
        </p:txBody>
      </p:sp>
      <p:sp>
        <p:nvSpPr>
          <p:cNvPr id="1027" name="Rechteck 17"/>
          <p:cNvSpPr>
            <a:spLocks noChangeArrowheads="1"/>
          </p:cNvSpPr>
          <p:nvPr userDrawn="1"/>
        </p:nvSpPr>
        <p:spPr bwMode="auto">
          <a:xfrm>
            <a:off x="0" y="0"/>
            <a:ext cx="9144000" cy="661988"/>
          </a:xfrm>
          <a:prstGeom prst="rect">
            <a:avLst/>
          </a:prstGeom>
          <a:solidFill>
            <a:srgbClr val="013C80"/>
          </a:solidFill>
          <a:ln w="9525">
            <a:solidFill>
              <a:schemeClr val="accent1"/>
            </a:solidFill>
            <a:round/>
            <a:headEnd/>
            <a:tailEnd/>
          </a:ln>
        </p:spPr>
        <p:txBody>
          <a:bodyPr wrap="none" lIns="144000" tIns="144000" rIns="144000" bIns="144000" anchor="ctr"/>
          <a:lstStyle>
            <a:lvl1pPr defTabSz="995363" eaLnBrk="0" hangingPunct="0">
              <a:defRPr sz="2400">
                <a:solidFill>
                  <a:schemeClr val="tx1"/>
                </a:solidFill>
                <a:latin typeface="Arial" pitchFamily="34" charset="0"/>
                <a:ea typeface="ＭＳ Ｐゴシック" pitchFamily="34" charset="-128"/>
              </a:defRPr>
            </a:lvl1pPr>
            <a:lvl2pPr marL="742950" indent="-285750" defTabSz="995363" eaLnBrk="0" hangingPunct="0">
              <a:defRPr sz="2400">
                <a:solidFill>
                  <a:schemeClr val="tx1"/>
                </a:solidFill>
                <a:latin typeface="Arial" pitchFamily="34" charset="0"/>
                <a:ea typeface="ＭＳ Ｐゴシック" pitchFamily="34" charset="-128"/>
              </a:defRPr>
            </a:lvl2pPr>
            <a:lvl3pPr marL="1143000" indent="-228600" defTabSz="995363" eaLnBrk="0" hangingPunct="0">
              <a:defRPr sz="2400">
                <a:solidFill>
                  <a:schemeClr val="tx1"/>
                </a:solidFill>
                <a:latin typeface="Arial" pitchFamily="34" charset="0"/>
                <a:ea typeface="ＭＳ Ｐゴシック" pitchFamily="34" charset="-128"/>
              </a:defRPr>
            </a:lvl3pPr>
            <a:lvl4pPr marL="1600200" indent="-228600" defTabSz="995363" eaLnBrk="0" hangingPunct="0">
              <a:defRPr sz="2400">
                <a:solidFill>
                  <a:schemeClr val="tx1"/>
                </a:solidFill>
                <a:latin typeface="Arial" pitchFamily="34" charset="0"/>
                <a:ea typeface="ＭＳ Ｐゴシック" pitchFamily="34" charset="-128"/>
              </a:defRPr>
            </a:lvl4pPr>
            <a:lvl5pPr marL="2057400" indent="-228600" defTabSz="995363" eaLnBrk="0" hangingPunct="0">
              <a:defRPr sz="2400">
                <a:solidFill>
                  <a:schemeClr val="tx1"/>
                </a:solidFill>
                <a:latin typeface="Arial" pitchFamily="34" charset="0"/>
                <a:ea typeface="ＭＳ Ｐゴシック" pitchFamily="34" charset="-128"/>
              </a:defRPr>
            </a:lvl5pPr>
            <a:lvl6pPr marL="25146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de-DE" altLang="de-DE" sz="1800">
              <a:cs typeface="+mn-cs"/>
            </a:endParaRPr>
          </a:p>
        </p:txBody>
      </p:sp>
      <p:sp>
        <p:nvSpPr>
          <p:cNvPr id="1028" name="Line 41"/>
          <p:cNvSpPr>
            <a:spLocks noChangeShapeType="1"/>
          </p:cNvSpPr>
          <p:nvPr userDrawn="1">
            <p:custDataLst>
              <p:tags r:id="rId4"/>
            </p:custDataLst>
          </p:nvPr>
        </p:nvSpPr>
        <p:spPr bwMode="gray">
          <a:xfrm>
            <a:off x="0" y="914400"/>
            <a:ext cx="9144000" cy="0"/>
          </a:xfrm>
          <a:prstGeom prst="line">
            <a:avLst/>
          </a:prstGeom>
          <a:noFill/>
          <a:ln w="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29" name="Rectangle 40"/>
          <p:cNvSpPr>
            <a:spLocks noChangeArrowheads="1"/>
          </p:cNvSpPr>
          <p:nvPr userDrawn="1">
            <p:custDataLst>
              <p:tags r:id="rId5"/>
            </p:custDataLst>
          </p:nvPr>
        </p:nvSpPr>
        <p:spPr bwMode="gray">
          <a:xfrm>
            <a:off x="0" y="661988"/>
            <a:ext cx="9144000" cy="5738812"/>
          </a:xfrm>
          <a:prstGeom prst="rect">
            <a:avLst/>
          </a:prstGeom>
          <a:solidFill>
            <a:schemeClr val="bg1">
              <a:lumMod val="95000"/>
            </a:schemeClr>
          </a:solidFill>
          <a:ln w="0">
            <a:noFill/>
            <a:miter lim="800000"/>
            <a:headEnd/>
            <a:tailEnd/>
          </a:ln>
        </p:spPr>
        <p:txBody>
          <a:bodyPr wrap="none" lIns="0" tIns="0" rIns="0" bIns="0" anchor="ctr"/>
          <a:lstStyle/>
          <a:p>
            <a:pPr algn="ctr" defTabSz="995363">
              <a:defRPr/>
            </a:pPr>
            <a:endParaRPr lang="en-US" sz="1800">
              <a:ea typeface="ＭＳ Ｐゴシック" charset="-128"/>
              <a:cs typeface="ＭＳ Ｐゴシック" charset="-128"/>
            </a:endParaRPr>
          </a:p>
        </p:txBody>
      </p:sp>
      <p:sp>
        <p:nvSpPr>
          <p:cNvPr id="1030" name="Rectangle 18"/>
          <p:cNvSpPr>
            <a:spLocks noGrp="1" noChangeArrowheads="1"/>
          </p:cNvSpPr>
          <p:nvPr>
            <p:ph type="title"/>
            <p:custDataLst>
              <p:tags r:id="rId6"/>
            </p:custDataLst>
          </p:nvPr>
        </p:nvSpPr>
        <p:spPr bwMode="gray">
          <a:xfrm>
            <a:off x="1295400" y="300038"/>
            <a:ext cx="7586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en-US"/>
              <a:t>Titelmasterformat durch Klicken bearbeiten</a:t>
            </a:r>
          </a:p>
        </p:txBody>
      </p:sp>
      <p:sp>
        <p:nvSpPr>
          <p:cNvPr id="1032" name="Text Box 123"/>
          <p:cNvSpPr txBox="1">
            <a:spLocks noChangeArrowheads="1"/>
          </p:cNvSpPr>
          <p:nvPr userDrawn="1">
            <p:custDataLst>
              <p:tags r:id="rId7"/>
            </p:custDataLst>
          </p:nvPr>
        </p:nvSpPr>
        <p:spPr bwMode="gray">
          <a:xfrm>
            <a:off x="549275" y="6627813"/>
            <a:ext cx="6537325" cy="230187"/>
          </a:xfrm>
          <a:prstGeom prst="rect">
            <a:avLst/>
          </a:prstGeom>
          <a:noFill/>
          <a:ln>
            <a:noFill/>
          </a:ln>
          <a:extLst/>
        </p:spPr>
        <p:txBody>
          <a:bodyPr lIns="0" tIns="0" rIns="0" bIns="0"/>
          <a:lstStyle>
            <a:lvl1pPr defTabSz="995363" eaLnBrk="0" hangingPunct="0">
              <a:defRPr sz="2400">
                <a:solidFill>
                  <a:schemeClr val="tx1"/>
                </a:solidFill>
                <a:latin typeface="Arial" charset="0"/>
                <a:ea typeface="ＭＳ Ｐゴシック" charset="0"/>
                <a:cs typeface="ＭＳ Ｐゴシック" charset="0"/>
              </a:defRPr>
            </a:lvl1pPr>
            <a:lvl2pPr marL="742950" indent="-285750" defTabSz="995363" eaLnBrk="0" hangingPunct="0">
              <a:defRPr sz="2400">
                <a:solidFill>
                  <a:schemeClr val="tx1"/>
                </a:solidFill>
                <a:latin typeface="Arial" charset="0"/>
                <a:ea typeface="ＭＳ Ｐゴシック" charset="0"/>
              </a:defRPr>
            </a:lvl2pPr>
            <a:lvl3pPr marL="1143000" indent="-228600" defTabSz="995363" eaLnBrk="0" hangingPunct="0">
              <a:defRPr sz="2400">
                <a:solidFill>
                  <a:schemeClr val="tx1"/>
                </a:solidFill>
                <a:latin typeface="Arial" charset="0"/>
                <a:ea typeface="ＭＳ Ｐゴシック" charset="0"/>
              </a:defRPr>
            </a:lvl3pPr>
            <a:lvl4pPr marL="1600200" indent="-228600" defTabSz="995363" eaLnBrk="0" hangingPunct="0">
              <a:defRPr sz="2400">
                <a:solidFill>
                  <a:schemeClr val="tx1"/>
                </a:solidFill>
                <a:latin typeface="Arial" charset="0"/>
                <a:ea typeface="ＭＳ Ｐゴシック" charset="0"/>
              </a:defRPr>
            </a:lvl4pPr>
            <a:lvl5pPr marL="2057400" indent="-228600" defTabSz="995363" eaLnBrk="0" hangingPunct="0">
              <a:defRPr sz="2400">
                <a:solidFill>
                  <a:schemeClr val="tx1"/>
                </a:solidFill>
                <a:latin typeface="Arial" charset="0"/>
                <a:ea typeface="ＭＳ Ｐゴシック" charset="0"/>
              </a:defRPr>
            </a:lvl5pPr>
            <a:lvl6pPr marL="2514600" indent="-228600" defTabSz="9953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53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53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53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00" dirty="0" err="1" smtClean="0">
                <a:solidFill>
                  <a:schemeClr val="bg1"/>
                </a:solidFill>
              </a:rPr>
              <a:t>Verbesserung</a:t>
            </a:r>
            <a:r>
              <a:rPr lang="en-US" sz="1000" dirty="0" smtClean="0">
                <a:solidFill>
                  <a:schemeClr val="bg1"/>
                </a:solidFill>
              </a:rPr>
              <a:t> des </a:t>
            </a:r>
            <a:r>
              <a:rPr lang="en-US" sz="1000" dirty="0" err="1" smtClean="0">
                <a:solidFill>
                  <a:schemeClr val="bg1"/>
                </a:solidFill>
              </a:rPr>
              <a:t>rationalen</a:t>
            </a:r>
            <a:r>
              <a:rPr lang="en-US" sz="1000" dirty="0" smtClean="0">
                <a:solidFill>
                  <a:schemeClr val="bg1"/>
                </a:solidFill>
              </a:rPr>
              <a:t> </a:t>
            </a:r>
            <a:r>
              <a:rPr lang="en-US" sz="1000" dirty="0" err="1" smtClean="0">
                <a:solidFill>
                  <a:schemeClr val="bg1"/>
                </a:solidFill>
              </a:rPr>
              <a:t>Fahrverhaltens</a:t>
            </a:r>
            <a:r>
              <a:rPr lang="en-US" sz="1000" dirty="0" smtClean="0">
                <a:solidFill>
                  <a:schemeClr val="bg1"/>
                </a:solidFill>
              </a:rPr>
              <a:t> </a:t>
            </a:r>
            <a:r>
              <a:rPr lang="en-US" sz="1000" dirty="0" smtClean="0">
                <a:solidFill>
                  <a:schemeClr val="bg1"/>
                </a:solidFill>
                <a:latin typeface="Wingdings" charset="0"/>
                <a:cs typeface="Wingdings" charset="0"/>
              </a:rPr>
              <a:t></a:t>
            </a:r>
            <a:r>
              <a:rPr lang="en-US" sz="1000" dirty="0" smtClean="0">
                <a:solidFill>
                  <a:schemeClr val="bg1"/>
                </a:solidFill>
              </a:rPr>
              <a:t> </a:t>
            </a:r>
            <a:r>
              <a:rPr lang="en-US" sz="1000" dirty="0" err="1" smtClean="0">
                <a:solidFill>
                  <a:schemeClr val="bg1"/>
                </a:solidFill>
              </a:rPr>
              <a:t>Berufskraftfahrer-Qualifizierung</a:t>
            </a:r>
            <a:r>
              <a:rPr lang="en-US" sz="1000" dirty="0" smtClean="0">
                <a:solidFill>
                  <a:schemeClr val="bg1"/>
                </a:solidFill>
              </a:rPr>
              <a:t> LKW </a:t>
            </a:r>
            <a:r>
              <a:rPr lang="en-US" sz="1000" dirty="0" smtClean="0">
                <a:solidFill>
                  <a:schemeClr val="bg1"/>
                </a:solidFill>
                <a:latin typeface="Wingdings" charset="0"/>
                <a:cs typeface="Wingdings" charset="0"/>
              </a:rPr>
              <a:t></a:t>
            </a:r>
            <a:r>
              <a:rPr lang="en-US" sz="1000" dirty="0" smtClean="0">
                <a:solidFill>
                  <a:schemeClr val="bg1"/>
                </a:solidFill>
              </a:rPr>
              <a:t> Band 1</a:t>
            </a:r>
            <a:r>
              <a:rPr lang="en-US" sz="1000" dirty="0" smtClean="0">
                <a:solidFill>
                  <a:schemeClr val="bg1"/>
                </a:solidFill>
                <a:latin typeface="Wingdings" charset="0"/>
                <a:cs typeface="Wingdings" charset="0"/>
              </a:rPr>
              <a:t></a:t>
            </a:r>
            <a:r>
              <a:rPr lang="en-US" sz="1000" dirty="0" smtClean="0">
                <a:solidFill>
                  <a:schemeClr val="bg1"/>
                </a:solidFill>
              </a:rPr>
              <a:t> </a:t>
            </a:r>
            <a:r>
              <a:rPr lang="en-US" sz="1000" dirty="0" smtClean="0">
                <a:solidFill>
                  <a:schemeClr val="bg1"/>
                </a:solidFill>
              </a:rPr>
              <a:t>4. </a:t>
            </a:r>
            <a:r>
              <a:rPr lang="en-US" sz="1000" dirty="0" err="1" smtClean="0">
                <a:solidFill>
                  <a:schemeClr val="bg1"/>
                </a:solidFill>
              </a:rPr>
              <a:t>Aufl</a:t>
            </a:r>
            <a:r>
              <a:rPr lang="en-US" sz="1000" dirty="0" smtClean="0">
                <a:solidFill>
                  <a:schemeClr val="bg1"/>
                </a:solidFill>
              </a:rPr>
              <a:t>. </a:t>
            </a:r>
            <a:r>
              <a:rPr lang="en-US" sz="1000" dirty="0" smtClean="0">
                <a:solidFill>
                  <a:schemeClr val="bg1"/>
                </a:solidFill>
              </a:rPr>
              <a:t>10-2018</a:t>
            </a:r>
            <a:endParaRPr lang="en-US" sz="1000" dirty="0" smtClean="0">
              <a:solidFill>
                <a:schemeClr val="bg1"/>
              </a:solidFill>
            </a:endParaRPr>
          </a:p>
        </p:txBody>
      </p:sp>
      <p:sp>
        <p:nvSpPr>
          <p:cNvPr id="1033" name="Text Box 4"/>
          <p:cNvSpPr txBox="1">
            <a:spLocks noChangeArrowheads="1"/>
          </p:cNvSpPr>
          <p:nvPr userDrawn="1"/>
        </p:nvSpPr>
        <p:spPr bwMode="auto">
          <a:xfrm rot="16200000">
            <a:off x="-2315369" y="3232944"/>
            <a:ext cx="4891088" cy="412750"/>
          </a:xfrm>
          <a:prstGeom prst="rect">
            <a:avLst/>
          </a:prstGeom>
          <a:noFill/>
          <a:ln>
            <a:noFill/>
          </a:ln>
          <a:extLst/>
        </p:spPr>
        <p:txBody>
          <a:bodyPr lIns="144000" tIns="144000" rIns="144000" bIns="144000">
            <a:spAutoFit/>
          </a:bodyPr>
          <a:lstStyle>
            <a:lvl1pPr defTabSz="995363" eaLnBrk="0" hangingPunct="0">
              <a:defRPr sz="2400">
                <a:solidFill>
                  <a:schemeClr val="tx1"/>
                </a:solidFill>
                <a:latin typeface="Arial" pitchFamily="34" charset="0"/>
                <a:ea typeface="ＭＳ Ｐゴシック" pitchFamily="34" charset="-128"/>
              </a:defRPr>
            </a:lvl1pPr>
            <a:lvl2pPr marL="742950" indent="-285750" defTabSz="995363" eaLnBrk="0" hangingPunct="0">
              <a:defRPr sz="2400">
                <a:solidFill>
                  <a:schemeClr val="tx1"/>
                </a:solidFill>
                <a:latin typeface="Arial" pitchFamily="34" charset="0"/>
                <a:ea typeface="ＭＳ Ｐゴシック" pitchFamily="34" charset="-128"/>
              </a:defRPr>
            </a:lvl2pPr>
            <a:lvl3pPr marL="1143000" indent="-228600" defTabSz="995363" eaLnBrk="0" hangingPunct="0">
              <a:defRPr sz="2400">
                <a:solidFill>
                  <a:schemeClr val="tx1"/>
                </a:solidFill>
                <a:latin typeface="Arial" pitchFamily="34" charset="0"/>
                <a:ea typeface="ＭＳ Ｐゴシック" pitchFamily="34" charset="-128"/>
              </a:defRPr>
            </a:lvl3pPr>
            <a:lvl4pPr marL="1600200" indent="-228600" defTabSz="995363" eaLnBrk="0" hangingPunct="0">
              <a:defRPr sz="2400">
                <a:solidFill>
                  <a:schemeClr val="tx1"/>
                </a:solidFill>
                <a:latin typeface="Arial" pitchFamily="34" charset="0"/>
                <a:ea typeface="ＭＳ Ｐゴシック" pitchFamily="34" charset="-128"/>
              </a:defRPr>
            </a:lvl4pPr>
            <a:lvl5pPr marL="2057400" indent="-228600" defTabSz="995363" eaLnBrk="0" hangingPunct="0">
              <a:defRPr sz="2400">
                <a:solidFill>
                  <a:schemeClr val="tx1"/>
                </a:solidFill>
                <a:latin typeface="Arial" pitchFamily="34" charset="0"/>
                <a:ea typeface="ＭＳ Ｐゴシック" pitchFamily="34" charset="-128"/>
              </a:defRPr>
            </a:lvl5pPr>
            <a:lvl6pPr marL="25146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de-DE" altLang="de-DE" sz="800" dirty="0">
                <a:solidFill>
                  <a:srgbClr val="141414"/>
                </a:solidFill>
                <a:cs typeface="Arial" pitchFamily="34" charset="0"/>
              </a:rPr>
              <a:t>©  Verlag Günter </a:t>
            </a:r>
            <a:r>
              <a:rPr lang="de-DE" altLang="de-DE" sz="800" dirty="0" err="1">
                <a:solidFill>
                  <a:srgbClr val="141414"/>
                </a:solidFill>
                <a:cs typeface="Arial" pitchFamily="34" charset="0"/>
              </a:rPr>
              <a:t>Hendrisch</a:t>
            </a:r>
            <a:r>
              <a:rPr lang="de-DE" altLang="de-DE" sz="800" dirty="0">
                <a:solidFill>
                  <a:srgbClr val="141414"/>
                </a:solidFill>
                <a:cs typeface="Arial" pitchFamily="34" charset="0"/>
              </a:rPr>
              <a:t> GmbH &amp; Co. KG, Wegberg, </a:t>
            </a:r>
            <a:r>
              <a:rPr lang="de-DE" altLang="de-DE" sz="800" dirty="0" smtClean="0">
                <a:solidFill>
                  <a:srgbClr val="141414"/>
                </a:solidFill>
                <a:cs typeface="Arial" pitchFamily="34" charset="0"/>
              </a:rPr>
              <a:t>2018</a:t>
            </a:r>
            <a:endParaRPr lang="de-DE" altLang="de-DE" sz="800" dirty="0">
              <a:solidFill>
                <a:srgbClr val="141414"/>
              </a:solidFill>
              <a:cs typeface="Arial" pitchFamily="34" charset="0"/>
            </a:endParaRPr>
          </a:p>
        </p:txBody>
      </p:sp>
      <p:grpSp>
        <p:nvGrpSpPr>
          <p:cNvPr id="2" name="Gruppierung 48"/>
          <p:cNvGrpSpPr>
            <a:grpSpLocks/>
          </p:cNvGrpSpPr>
          <p:nvPr userDrawn="1"/>
        </p:nvGrpSpPr>
        <p:grpSpPr bwMode="auto">
          <a:xfrm>
            <a:off x="152400" y="104775"/>
            <a:ext cx="914400" cy="457200"/>
            <a:chOff x="152400" y="228600"/>
            <a:chExt cx="914400" cy="457200"/>
          </a:xfrm>
        </p:grpSpPr>
        <p:sp>
          <p:nvSpPr>
            <p:cNvPr id="1035" name="Rechteck 14"/>
            <p:cNvSpPr>
              <a:spLocks noChangeArrowheads="1"/>
            </p:cNvSpPr>
            <p:nvPr userDrawn="1"/>
          </p:nvSpPr>
          <p:spPr bwMode="auto">
            <a:xfrm>
              <a:off x="152400" y="228600"/>
              <a:ext cx="914400" cy="457200"/>
            </a:xfrm>
            <a:prstGeom prst="rect">
              <a:avLst/>
            </a:prstGeom>
            <a:solidFill>
              <a:schemeClr val="bg1"/>
            </a:solidFill>
            <a:ln w="9525">
              <a:solidFill>
                <a:schemeClr val="accent1"/>
              </a:solidFill>
              <a:round/>
              <a:headEnd/>
              <a:tailEnd/>
            </a:ln>
          </p:spPr>
          <p:txBody>
            <a:bodyPr wrap="none" lIns="144000" tIns="144000" rIns="144000" bIns="144000" anchor="ctr"/>
            <a:lstStyle>
              <a:lvl1pPr defTabSz="995363" eaLnBrk="0" hangingPunct="0">
                <a:defRPr sz="2400">
                  <a:solidFill>
                    <a:schemeClr val="tx1"/>
                  </a:solidFill>
                  <a:latin typeface="Arial" pitchFamily="34" charset="0"/>
                  <a:ea typeface="ＭＳ Ｐゴシック" pitchFamily="34" charset="-128"/>
                </a:defRPr>
              </a:lvl1pPr>
              <a:lvl2pPr marL="742950" indent="-285750" defTabSz="995363" eaLnBrk="0" hangingPunct="0">
                <a:defRPr sz="2400">
                  <a:solidFill>
                    <a:schemeClr val="tx1"/>
                  </a:solidFill>
                  <a:latin typeface="Arial" pitchFamily="34" charset="0"/>
                  <a:ea typeface="ＭＳ Ｐゴシック" pitchFamily="34" charset="-128"/>
                </a:defRPr>
              </a:lvl2pPr>
              <a:lvl3pPr marL="1143000" indent="-228600" defTabSz="995363" eaLnBrk="0" hangingPunct="0">
                <a:defRPr sz="2400">
                  <a:solidFill>
                    <a:schemeClr val="tx1"/>
                  </a:solidFill>
                  <a:latin typeface="Arial" pitchFamily="34" charset="0"/>
                  <a:ea typeface="ＭＳ Ｐゴシック" pitchFamily="34" charset="-128"/>
                </a:defRPr>
              </a:lvl3pPr>
              <a:lvl4pPr marL="1600200" indent="-228600" defTabSz="995363" eaLnBrk="0" hangingPunct="0">
                <a:defRPr sz="2400">
                  <a:solidFill>
                    <a:schemeClr val="tx1"/>
                  </a:solidFill>
                  <a:latin typeface="Arial" pitchFamily="34" charset="0"/>
                  <a:ea typeface="ＭＳ Ｐゴシック" pitchFamily="34" charset="-128"/>
                </a:defRPr>
              </a:lvl4pPr>
              <a:lvl5pPr marL="2057400" indent="-228600" defTabSz="995363" eaLnBrk="0" hangingPunct="0">
                <a:defRPr sz="2400">
                  <a:solidFill>
                    <a:schemeClr val="tx1"/>
                  </a:solidFill>
                  <a:latin typeface="Arial" pitchFamily="34" charset="0"/>
                  <a:ea typeface="ＭＳ Ｐゴシック" pitchFamily="34" charset="-128"/>
                </a:defRPr>
              </a:lvl5pPr>
              <a:lvl6pPr marL="25146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53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de-DE" altLang="de-DE" sz="1800">
                <a:cs typeface="+mn-cs"/>
              </a:endParaRPr>
            </a:p>
          </p:txBody>
        </p:sp>
        <p:pic>
          <p:nvPicPr>
            <p:cNvPr id="1036" name="Bild 48" descr="H_Logo_ppt.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152400" y="304800"/>
              <a:ext cx="82708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21"/>
          <p:cNvSpPr>
            <a:spLocks noGrp="1" noChangeArrowheads="1"/>
          </p:cNvSpPr>
          <p:nvPr>
            <p:ph type="sldNum" sz="quarter" idx="4"/>
            <p:custDataLst>
              <p:tags r:id="rId8"/>
            </p:custDataLst>
          </p:nvPr>
        </p:nvSpPr>
        <p:spPr bwMode="gray">
          <a:xfrm>
            <a:off x="0" y="6146800"/>
            <a:ext cx="312738" cy="160338"/>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lgn="r">
              <a:defRPr sz="1000">
                <a:solidFill>
                  <a:srgbClr val="141414"/>
                </a:solidFill>
                <a:latin typeface="Arial" pitchFamily="34" charset="0"/>
                <a:ea typeface="ＭＳ Ｐゴシック" pitchFamily="34" charset="-128"/>
                <a:cs typeface="+mn-cs"/>
              </a:defRPr>
            </a:lvl1pPr>
          </a:lstStyle>
          <a:p>
            <a:pPr>
              <a:defRPr/>
            </a:pPr>
            <a:fld id="{D9267AF7-3BF9-CD46-A9D2-B1D2FE07859B}"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3924" r:id="rId1"/>
    <p:sldLayoutId id="2147483923" r:id="rId2"/>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defTabSz="457200" rtl="0" eaLnBrk="0" fontAlgn="base" hangingPunct="0">
        <a:spcBef>
          <a:spcPct val="0"/>
        </a:spcBef>
        <a:spcAft>
          <a:spcPct val="0"/>
        </a:spcAft>
        <a:defRPr sz="1400" kern="1200">
          <a:solidFill>
            <a:schemeClr val="bg1"/>
          </a:solidFill>
          <a:latin typeface="Arial"/>
          <a:ea typeface="ＭＳ Ｐゴシック" charset="-128"/>
          <a:cs typeface="Arial"/>
        </a:defRPr>
      </a:lvl1pPr>
      <a:lvl2pPr algn="l" defTabSz="457200" rtl="0" eaLnBrk="0" fontAlgn="base" hangingPunct="0">
        <a:spcBef>
          <a:spcPct val="0"/>
        </a:spcBef>
        <a:spcAft>
          <a:spcPct val="0"/>
        </a:spcAft>
        <a:defRPr sz="1400">
          <a:solidFill>
            <a:schemeClr val="bg1"/>
          </a:solidFill>
          <a:latin typeface="Arial" charset="0"/>
          <a:ea typeface="ＭＳ Ｐゴシック" charset="-128"/>
          <a:cs typeface="Arial" charset="0"/>
        </a:defRPr>
      </a:lvl2pPr>
      <a:lvl3pPr algn="l" defTabSz="457200" rtl="0" eaLnBrk="0" fontAlgn="base" hangingPunct="0">
        <a:spcBef>
          <a:spcPct val="0"/>
        </a:spcBef>
        <a:spcAft>
          <a:spcPct val="0"/>
        </a:spcAft>
        <a:defRPr sz="1400">
          <a:solidFill>
            <a:schemeClr val="bg1"/>
          </a:solidFill>
          <a:latin typeface="Arial" charset="0"/>
          <a:ea typeface="ＭＳ Ｐゴシック" charset="-128"/>
          <a:cs typeface="Arial" charset="0"/>
        </a:defRPr>
      </a:lvl3pPr>
      <a:lvl4pPr algn="l" defTabSz="457200" rtl="0" eaLnBrk="0" fontAlgn="base" hangingPunct="0">
        <a:spcBef>
          <a:spcPct val="0"/>
        </a:spcBef>
        <a:spcAft>
          <a:spcPct val="0"/>
        </a:spcAft>
        <a:defRPr sz="1400">
          <a:solidFill>
            <a:schemeClr val="bg1"/>
          </a:solidFill>
          <a:latin typeface="Arial" charset="0"/>
          <a:ea typeface="ＭＳ Ｐゴシック" charset="-128"/>
          <a:cs typeface="Arial" charset="0"/>
        </a:defRPr>
      </a:lvl4pPr>
      <a:lvl5pPr algn="l" defTabSz="457200" rtl="0" eaLnBrk="0" fontAlgn="base" hangingPunct="0">
        <a:spcBef>
          <a:spcPct val="0"/>
        </a:spcBef>
        <a:spcAft>
          <a:spcPct val="0"/>
        </a:spcAft>
        <a:defRPr sz="1400">
          <a:solidFill>
            <a:schemeClr val="bg1"/>
          </a:solidFill>
          <a:latin typeface="Arial" charset="0"/>
          <a:ea typeface="ＭＳ Ｐゴシック" charset="-128"/>
          <a:cs typeface="Arial" charset="0"/>
        </a:defRPr>
      </a:lvl5pPr>
      <a:lvl6pPr marL="457200" algn="l" defTabSz="457200" rtl="0" fontAlgn="base">
        <a:spcBef>
          <a:spcPct val="0"/>
        </a:spcBef>
        <a:spcAft>
          <a:spcPct val="0"/>
        </a:spcAft>
        <a:defRPr sz="1400">
          <a:solidFill>
            <a:schemeClr val="bg1"/>
          </a:solidFill>
          <a:latin typeface="Arial" charset="0"/>
          <a:ea typeface="ＭＳ Ｐゴシック" charset="-128"/>
        </a:defRPr>
      </a:lvl6pPr>
      <a:lvl7pPr marL="914400" algn="l" defTabSz="457200" rtl="0" fontAlgn="base">
        <a:spcBef>
          <a:spcPct val="0"/>
        </a:spcBef>
        <a:spcAft>
          <a:spcPct val="0"/>
        </a:spcAft>
        <a:defRPr sz="1400">
          <a:solidFill>
            <a:schemeClr val="bg1"/>
          </a:solidFill>
          <a:latin typeface="Arial" charset="0"/>
          <a:ea typeface="ＭＳ Ｐゴシック" charset="-128"/>
        </a:defRPr>
      </a:lvl7pPr>
      <a:lvl8pPr marL="1371600" algn="l" defTabSz="457200" rtl="0" fontAlgn="base">
        <a:spcBef>
          <a:spcPct val="0"/>
        </a:spcBef>
        <a:spcAft>
          <a:spcPct val="0"/>
        </a:spcAft>
        <a:defRPr sz="1400">
          <a:solidFill>
            <a:schemeClr val="bg1"/>
          </a:solidFill>
          <a:latin typeface="Arial" charset="0"/>
          <a:ea typeface="ＭＳ Ｐゴシック" charset="-128"/>
        </a:defRPr>
      </a:lvl8pPr>
      <a:lvl9pPr marL="1828800" algn="l" defTabSz="457200" rtl="0" fontAlgn="base">
        <a:spcBef>
          <a:spcPct val="0"/>
        </a:spcBef>
        <a:spcAft>
          <a:spcPct val="0"/>
        </a:spcAft>
        <a:defRPr sz="1400">
          <a:solidFill>
            <a:schemeClr val="bg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jpeg"/><Relationship Id="rId6"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emf"/><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hteck 3"/>
          <p:cNvSpPr>
            <a:spLocks noChangeArrowheads="1"/>
          </p:cNvSpPr>
          <p:nvPr/>
        </p:nvSpPr>
        <p:spPr bwMode="auto">
          <a:xfrm>
            <a:off x="4092575" y="1096963"/>
            <a:ext cx="5051425" cy="4964112"/>
          </a:xfrm>
          <a:prstGeom prst="rect">
            <a:avLst/>
          </a:prstGeom>
          <a:solidFill>
            <a:srgbClr val="013C80"/>
          </a:solidFill>
          <a:ln w="9525">
            <a:solidFill>
              <a:schemeClr val="accent1"/>
            </a:solidFill>
            <a:round/>
            <a:headEnd/>
            <a:tailEnd/>
          </a:ln>
        </p:spPr>
        <p:txBody>
          <a:bodyPr wrap="none" lIns="144000" tIns="144000" rIns="144000" bIns="144000" anchor="ctr"/>
          <a:lstStyle/>
          <a:p>
            <a:pPr defTabSz="995363"/>
            <a:endParaRPr lang="de-DE" sz="1800"/>
          </a:p>
        </p:txBody>
      </p:sp>
      <p:sp>
        <p:nvSpPr>
          <p:cNvPr id="5" name="Textfeld 4"/>
          <p:cNvSpPr txBox="1">
            <a:spLocks noChangeArrowheads="1"/>
          </p:cNvSpPr>
          <p:nvPr/>
        </p:nvSpPr>
        <p:spPr bwMode="auto">
          <a:xfrm>
            <a:off x="4216400" y="1506538"/>
            <a:ext cx="475456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3600">
                <a:solidFill>
                  <a:schemeClr val="bg1"/>
                </a:solidFill>
              </a:rPr>
              <a:t>Berufskraftfahrer-Qualifizierung Güterkraftverkehr</a:t>
            </a:r>
          </a:p>
          <a:p>
            <a:pPr eaLnBrk="1" hangingPunct="1"/>
            <a:endParaRPr lang="de-DE" sz="3600">
              <a:solidFill>
                <a:schemeClr val="bg1"/>
              </a:solidFill>
            </a:endParaRPr>
          </a:p>
          <a:p>
            <a:pPr eaLnBrk="1" hangingPunct="1"/>
            <a:r>
              <a:rPr lang="de-DE" sz="3600">
                <a:solidFill>
                  <a:schemeClr val="bg1"/>
                </a:solidFill>
              </a:rPr>
              <a:t>Band 1 LKW</a:t>
            </a:r>
          </a:p>
          <a:p>
            <a:pPr eaLnBrk="1" hangingPunct="1"/>
            <a:r>
              <a:rPr lang="de-DE" sz="2000">
                <a:solidFill>
                  <a:schemeClr val="bg1"/>
                </a:solidFill>
              </a:rPr>
              <a:t>Wirtschaftliches Fahren</a:t>
            </a:r>
          </a:p>
          <a:p>
            <a:pPr eaLnBrk="1" hangingPunct="1"/>
            <a:r>
              <a:rPr lang="de-DE" sz="2000">
                <a:solidFill>
                  <a:schemeClr val="bg1"/>
                </a:solidFill>
              </a:rPr>
              <a:t>Kenntnisbereiche </a:t>
            </a:r>
          </a:p>
          <a:p>
            <a:pPr eaLnBrk="1" hangingPunct="1"/>
            <a:r>
              <a:rPr lang="de-DE" sz="2000">
                <a:solidFill>
                  <a:schemeClr val="bg1"/>
                </a:solidFill>
              </a:rPr>
              <a:t>1.1, 1.2, 1.3</a:t>
            </a:r>
          </a:p>
        </p:txBody>
      </p:sp>
      <p:sp>
        <p:nvSpPr>
          <p:cNvPr id="6147" name="Bild 2"/>
          <p:cNvSpPr>
            <a:spLocks noChangeAspect="1"/>
          </p:cNvSpPr>
          <p:nvPr/>
        </p:nvSpPr>
        <p:spPr bwMode="auto">
          <a:xfrm>
            <a:off x="366713" y="962025"/>
            <a:ext cx="3670300" cy="508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pic>
        <p:nvPicPr>
          <p:cNvPr id="6148" name="Bild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104900"/>
            <a:ext cx="3525838"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2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2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2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el 1"/>
          <p:cNvSpPr>
            <a:spLocks noGrp="1"/>
          </p:cNvSpPr>
          <p:nvPr>
            <p:ph type="title"/>
          </p:nvPr>
        </p:nvSpPr>
        <p:spPr/>
        <p:txBody>
          <a:bodyPr/>
          <a:lstStyle/>
          <a:p>
            <a:r>
              <a:rPr lang="de-DE">
                <a:latin typeface="Arial" charset="0"/>
                <a:ea typeface="ＭＳ Ｐゴシック" charset="0"/>
              </a:rPr>
              <a:t>1.1  Kinematische Kette / Drehmomentkurven</a:t>
            </a:r>
          </a:p>
        </p:txBody>
      </p:sp>
      <p:sp>
        <p:nvSpPr>
          <p:cNvPr id="24578"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43D40FF-61B9-1A4E-96E6-0FE3E194B969}" type="slidenum">
              <a:rPr lang="en-US" sz="1000"/>
              <a:pPr eaLnBrk="1" hangingPunct="1"/>
              <a:t>10</a:t>
            </a:fld>
            <a:endParaRPr lang="en-US" sz="1000"/>
          </a:p>
        </p:txBody>
      </p:sp>
      <p:pic>
        <p:nvPicPr>
          <p:cNvPr id="65540" name="Bild 2"/>
          <p:cNvPicPr>
            <a:picLocks noChangeAspect="1"/>
          </p:cNvPicPr>
          <p:nvPr/>
        </p:nvPicPr>
        <p:blipFill>
          <a:blip r:embed="rId3"/>
          <a:srcRect/>
          <a:stretch>
            <a:fillRect/>
          </a:stretch>
        </p:blipFill>
        <p:spPr bwMode="auto">
          <a:xfrm>
            <a:off x="996950" y="1339850"/>
            <a:ext cx="5494338" cy="731838"/>
          </a:xfrm>
          <a:prstGeom prst="rect">
            <a:avLst/>
          </a:prstGeom>
          <a:solidFill>
            <a:schemeClr val="bg1">
              <a:lumMod val="95000"/>
            </a:schemeClr>
          </a:solidFill>
          <a:ln>
            <a:noFill/>
          </a:ln>
        </p:spPr>
      </p:pic>
      <p:pic>
        <p:nvPicPr>
          <p:cNvPr id="71684" name="Bild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04888" y="2289175"/>
            <a:ext cx="5440362"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1" name="Gruppierung 1"/>
          <p:cNvGrpSpPr>
            <a:grpSpLocks/>
          </p:cNvGrpSpPr>
          <p:nvPr/>
        </p:nvGrpSpPr>
        <p:grpSpPr bwMode="auto">
          <a:xfrm>
            <a:off x="1098550" y="3338513"/>
            <a:ext cx="3935413" cy="2463800"/>
            <a:chOff x="1098811" y="3338547"/>
            <a:chExt cx="3935905" cy="2463800"/>
          </a:xfrm>
        </p:grpSpPr>
        <p:pic>
          <p:nvPicPr>
            <p:cNvPr id="24586" name="Bild 6" descr="300112_11C658_049_ECI_RGB.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8811" y="3338547"/>
              <a:ext cx="393590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feld 7"/>
            <p:cNvSpPr txBox="1">
              <a:spLocks noChangeArrowheads="1"/>
            </p:cNvSpPr>
            <p:nvPr/>
          </p:nvSpPr>
          <p:spPr bwMode="auto">
            <a:xfrm>
              <a:off x="4078091" y="5529263"/>
              <a:ext cx="9064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900"/>
                <a:t>Foto: Daimler</a:t>
              </a:r>
            </a:p>
          </p:txBody>
        </p:sp>
      </p:grpSp>
      <p:grpSp>
        <p:nvGrpSpPr>
          <p:cNvPr id="24582" name="Gruppierung 7"/>
          <p:cNvGrpSpPr>
            <a:grpSpLocks/>
          </p:cNvGrpSpPr>
          <p:nvPr/>
        </p:nvGrpSpPr>
        <p:grpSpPr bwMode="auto">
          <a:xfrm>
            <a:off x="8543925" y="6172200"/>
            <a:ext cx="914400" cy="307975"/>
            <a:chOff x="8543901" y="6172200"/>
            <a:chExt cx="914400" cy="307777"/>
          </a:xfrm>
        </p:grpSpPr>
        <p:sp>
          <p:nvSpPr>
            <p:cNvPr id="24584"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24585" name="Textfeld 9"/>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5</a:t>
              </a:r>
            </a:p>
          </p:txBody>
        </p:sp>
      </p:grpSp>
      <p:pic>
        <p:nvPicPr>
          <p:cNvPr id="24583" name="Bild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457825" y="3314700"/>
            <a:ext cx="35020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500"/>
                                        <p:tgtEl>
                                          <p:spTgt spid="65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684"/>
                                        </p:tgtEl>
                                        <p:attrNameLst>
                                          <p:attrName>style.visibility</p:attrName>
                                        </p:attrNameLst>
                                      </p:cBhvr>
                                      <p:to>
                                        <p:strVal val="visible"/>
                                      </p:to>
                                    </p:set>
                                    <p:animEffect transition="in" filter="fade">
                                      <p:cBhvr>
                                        <p:cTn id="12"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el 1"/>
          <p:cNvSpPr>
            <a:spLocks noGrp="1"/>
          </p:cNvSpPr>
          <p:nvPr>
            <p:ph type="title"/>
          </p:nvPr>
        </p:nvSpPr>
        <p:spPr/>
        <p:txBody>
          <a:bodyPr/>
          <a:lstStyle/>
          <a:p>
            <a:r>
              <a:rPr lang="de-DE">
                <a:latin typeface="Arial" charset="0"/>
                <a:ea typeface="ＭＳ Ｐゴシック" charset="0"/>
              </a:rPr>
              <a:t>1.1  Kinematische Kette / Leistungskurven</a:t>
            </a:r>
          </a:p>
        </p:txBody>
      </p:sp>
      <p:sp>
        <p:nvSpPr>
          <p:cNvPr id="26626"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5F64AFC-D791-1848-A7AB-BC2605801BCF}" type="slidenum">
              <a:rPr lang="en-US" sz="1000"/>
              <a:pPr eaLnBrk="1" hangingPunct="1"/>
              <a:t>11</a:t>
            </a:fld>
            <a:endParaRPr lang="en-US" sz="1000"/>
          </a:p>
        </p:txBody>
      </p:sp>
      <p:pic>
        <p:nvPicPr>
          <p:cNvPr id="73731" name="Bild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85838" y="2195513"/>
            <a:ext cx="5494337"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Bild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85838" y="3513138"/>
            <a:ext cx="544036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9" name="Gruppierung 5"/>
          <p:cNvGrpSpPr>
            <a:grpSpLocks/>
          </p:cNvGrpSpPr>
          <p:nvPr/>
        </p:nvGrpSpPr>
        <p:grpSpPr bwMode="auto">
          <a:xfrm>
            <a:off x="8543925" y="6172200"/>
            <a:ext cx="914400" cy="307975"/>
            <a:chOff x="8543901" y="6172200"/>
            <a:chExt cx="914400" cy="307777"/>
          </a:xfrm>
        </p:grpSpPr>
        <p:sp>
          <p:nvSpPr>
            <p:cNvPr id="26630"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26631" name="Textfeld 7"/>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6</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fade">
                                      <p:cBhvr>
                                        <p:cTn id="7" dur="500"/>
                                        <p:tgtEl>
                                          <p:spTgt spid="737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3732"/>
                                        </p:tgtEl>
                                        <p:attrNameLst>
                                          <p:attrName>style.visibility</p:attrName>
                                        </p:attrNameLst>
                                      </p:cBhvr>
                                      <p:to>
                                        <p:strVal val="visible"/>
                                      </p:to>
                                    </p:set>
                                    <p:animEffect transition="in" filter="fade">
                                      <p:cBhvr>
                                        <p:cTn id="12"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el 1"/>
          <p:cNvSpPr>
            <a:spLocks noGrp="1"/>
          </p:cNvSpPr>
          <p:nvPr>
            <p:ph type="title"/>
          </p:nvPr>
        </p:nvSpPr>
        <p:spPr/>
        <p:txBody>
          <a:bodyPr/>
          <a:lstStyle/>
          <a:p>
            <a:r>
              <a:rPr lang="de-DE">
                <a:latin typeface="Arial" charset="0"/>
                <a:ea typeface="ＭＳ Ｐゴシック" charset="0"/>
              </a:rPr>
              <a:t>1.1  Kinematische Kette / Leistungskurven</a:t>
            </a:r>
          </a:p>
        </p:txBody>
      </p:sp>
      <p:sp>
        <p:nvSpPr>
          <p:cNvPr id="28674"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8359826-7478-184C-B479-7B3553AE7FB3}" type="slidenum">
              <a:rPr lang="en-US" sz="1000"/>
              <a:pPr eaLnBrk="1" hangingPunct="1"/>
              <a:t>12</a:t>
            </a:fld>
            <a:endParaRPr lang="en-US" sz="1000"/>
          </a:p>
        </p:txBody>
      </p:sp>
      <p:grpSp>
        <p:nvGrpSpPr>
          <p:cNvPr id="3" name="Group 3"/>
          <p:cNvGrpSpPr>
            <a:grpSpLocks/>
          </p:cNvGrpSpPr>
          <p:nvPr/>
        </p:nvGrpSpPr>
        <p:grpSpPr bwMode="auto">
          <a:xfrm>
            <a:off x="432330" y="2508202"/>
            <a:ext cx="3623204" cy="2655123"/>
            <a:chOff x="252" y="3010"/>
            <a:chExt cx="5235" cy="641"/>
          </a:xfrm>
          <a:solidFill>
            <a:srgbClr val="FFFFFF"/>
          </a:solidFill>
        </p:grpSpPr>
        <p:sp>
          <p:nvSpPr>
            <p:cNvPr id="88070" name="Rectangle 4"/>
            <p:cNvSpPr>
              <a:spLocks noChangeArrowheads="1"/>
            </p:cNvSpPr>
            <p:nvPr/>
          </p:nvSpPr>
          <p:spPr bwMode="gray">
            <a:xfrm>
              <a:off x="252" y="3010"/>
              <a:ext cx="5235" cy="641"/>
            </a:xfrm>
            <a:prstGeom prst="rect">
              <a:avLst/>
            </a:prstGeom>
            <a:grpFill/>
            <a:ln w="9525">
              <a:solidFill>
                <a:schemeClr val="tx2"/>
              </a:solidFill>
              <a:miter lim="800000"/>
              <a:headEnd/>
              <a:tailEnd/>
            </a:ln>
          </p:spPr>
          <p:txBody>
            <a:bodyPr lIns="0" tIns="648000" rIns="0" bIns="180000"/>
            <a:lstStyle/>
            <a:p>
              <a:pPr algn="ctr">
                <a:spcAft>
                  <a:spcPct val="20000"/>
                </a:spcAft>
                <a:buClr>
                  <a:schemeClr val="tx1"/>
                </a:buClr>
                <a:buSzPct val="80000"/>
                <a:buFont typeface="Wingdings" charset="0"/>
                <a:buNone/>
                <a:defRPr/>
              </a:pPr>
              <a:r>
                <a:rPr lang="en-US"/>
                <a:t> </a:t>
              </a:r>
            </a:p>
          </p:txBody>
        </p:sp>
        <p:sp>
          <p:nvSpPr>
            <p:cNvPr id="88071" name="Rectangle 5"/>
            <p:cNvSpPr>
              <a:spLocks noChangeArrowheads="1"/>
            </p:cNvSpPr>
            <p:nvPr/>
          </p:nvSpPr>
          <p:spPr bwMode="gray">
            <a:xfrm>
              <a:off x="392" y="3105"/>
              <a:ext cx="4998" cy="456"/>
            </a:xfrm>
            <a:prstGeom prst="rect">
              <a:avLst/>
            </a:prstGeom>
            <a:grpFill/>
            <a:ln>
              <a:noFill/>
            </a:ln>
            <a:extLst/>
          </p:spPr>
          <p:txBody>
            <a:bodyPr lIns="0" tIns="0" rIns="0" bIns="0"/>
            <a:lstStyle/>
            <a:p>
              <a:pPr>
                <a:defRPr/>
              </a:pPr>
              <a:r>
                <a:rPr lang="de-DE" sz="1800" b="1" dirty="0">
                  <a:solidFill>
                    <a:srgbClr val="004A76"/>
                  </a:solidFill>
                </a:rPr>
                <a:t>Die Motorleistung </a:t>
              </a:r>
            </a:p>
            <a:p>
              <a:pPr>
                <a:defRPr/>
              </a:pPr>
              <a:r>
                <a:rPr lang="de-DE" sz="1800" b="1" dirty="0">
                  <a:solidFill>
                    <a:srgbClr val="004A76"/>
                  </a:solidFill>
                </a:rPr>
                <a:t>ist abhängig vom </a:t>
              </a:r>
            </a:p>
            <a:p>
              <a:pPr>
                <a:defRPr/>
              </a:pPr>
              <a:endParaRPr lang="de-DE" sz="1800" b="1" dirty="0">
                <a:solidFill>
                  <a:srgbClr val="004A76"/>
                </a:solidFill>
              </a:endParaRPr>
            </a:p>
            <a:p>
              <a:pPr>
                <a:defRPr/>
              </a:pPr>
              <a:r>
                <a:rPr lang="de-DE" sz="1800" b="1" dirty="0">
                  <a:solidFill>
                    <a:srgbClr val="004A76"/>
                  </a:solidFill>
                </a:rPr>
                <a:t>–  Motordrehmoment und </a:t>
              </a:r>
            </a:p>
            <a:p>
              <a:pPr>
                <a:defRPr/>
              </a:pPr>
              <a:r>
                <a:rPr lang="de-DE" sz="1800" b="1" dirty="0">
                  <a:solidFill>
                    <a:srgbClr val="004A76"/>
                  </a:solidFill>
                </a:rPr>
                <a:t>–  der Drehzahl. </a:t>
              </a:r>
            </a:p>
          </p:txBody>
        </p:sp>
      </p:grpSp>
      <p:grpSp>
        <p:nvGrpSpPr>
          <p:cNvPr id="4" name="Gruppierung 8"/>
          <p:cNvGrpSpPr>
            <a:grpSpLocks/>
          </p:cNvGrpSpPr>
          <p:nvPr/>
        </p:nvGrpSpPr>
        <p:grpSpPr bwMode="auto">
          <a:xfrm>
            <a:off x="427038" y="820738"/>
            <a:ext cx="3636962" cy="855662"/>
            <a:chOff x="527904" y="3826439"/>
            <a:chExt cx="7977840" cy="855662"/>
          </a:xfrm>
        </p:grpSpPr>
        <p:sp>
          <p:nvSpPr>
            <p:cNvPr id="10" name="Legende mit Pfeil nach unten 9"/>
            <p:cNvSpPr>
              <a:spLocks noChangeArrowheads="1"/>
            </p:cNvSpPr>
            <p:nvPr/>
          </p:nvSpPr>
          <p:spPr bwMode="auto">
            <a:xfrm>
              <a:off x="527904" y="3826439"/>
              <a:ext cx="7977840" cy="855662"/>
            </a:xfrm>
            <a:prstGeom prst="downArrowCallout">
              <a:avLst>
                <a:gd name="adj1" fmla="val 25036"/>
                <a:gd name="adj2" fmla="val 24992"/>
                <a:gd name="adj3" fmla="val 25000"/>
                <a:gd name="adj4" fmla="val 64977"/>
              </a:avLst>
            </a:prstGeom>
            <a:solidFill>
              <a:srgbClr val="7F7F7F"/>
            </a:solidFill>
            <a:ln w="9525">
              <a:solidFill>
                <a:srgbClr val="2D95FE"/>
              </a:solidFill>
              <a:miter lim="800000"/>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28682" name="Textfeld 22"/>
            <p:cNvSpPr txBox="1">
              <a:spLocks noChangeArrowheads="1"/>
            </p:cNvSpPr>
            <p:nvPr/>
          </p:nvSpPr>
          <p:spPr bwMode="auto">
            <a:xfrm>
              <a:off x="2562718" y="3894664"/>
              <a:ext cx="5107307" cy="4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a:solidFill>
                    <a:schemeClr val="bg1"/>
                  </a:solidFill>
                </a:rPr>
                <a:t>Motorleistung</a:t>
              </a:r>
            </a:p>
          </p:txBody>
        </p:sp>
      </p:grpSp>
      <p:pic>
        <p:nvPicPr>
          <p:cNvPr id="2" name="Bild 1"/>
          <p:cNvPicPr>
            <a:picLocks noChangeAspect="1"/>
          </p:cNvPicPr>
          <p:nvPr/>
        </p:nvPicPr>
        <p:blipFill rotWithShape="1">
          <a:blip r:embed="rId3" cstate="screen">
            <a:extLst>
              <a:ext uri="{28A0092B-C50C-407E-A947-70E740481C1C}">
                <a14:useLocalDpi xmlns:a14="http://schemas.microsoft.com/office/drawing/2010/main"/>
              </a:ext>
            </a:extLst>
          </a:blip>
          <a:srcRect l="7013" t="5517" r="7030" b="5250"/>
          <a:stretch/>
        </p:blipFill>
        <p:spPr>
          <a:xfrm>
            <a:off x="4273888" y="821267"/>
            <a:ext cx="4362108" cy="5578907"/>
          </a:xfrm>
          <a:prstGeom prst="rect">
            <a:avLst/>
          </a:prstGeom>
          <a:scene3d>
            <a:camera prst="orthographicFront"/>
            <a:lightRig rig="threePt" dir="t"/>
          </a:scene3d>
          <a:sp3d>
            <a:bevelT w="165100" prst="coolSlant"/>
          </a:sp3d>
        </p:spPr>
      </p:pic>
      <p:grpSp>
        <p:nvGrpSpPr>
          <p:cNvPr id="28678" name="Gruppierung 10"/>
          <p:cNvGrpSpPr>
            <a:grpSpLocks/>
          </p:cNvGrpSpPr>
          <p:nvPr/>
        </p:nvGrpSpPr>
        <p:grpSpPr bwMode="auto">
          <a:xfrm>
            <a:off x="8543925" y="6172200"/>
            <a:ext cx="914400" cy="307975"/>
            <a:chOff x="8543901" y="6172200"/>
            <a:chExt cx="914400" cy="307777"/>
          </a:xfrm>
        </p:grpSpPr>
        <p:sp>
          <p:nvSpPr>
            <p:cNvPr id="28679"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28680" name="Textfeld 12"/>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6</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out)">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el 1"/>
          <p:cNvSpPr>
            <a:spLocks noGrp="1"/>
          </p:cNvSpPr>
          <p:nvPr>
            <p:ph type="title"/>
          </p:nvPr>
        </p:nvSpPr>
        <p:spPr/>
        <p:txBody>
          <a:bodyPr/>
          <a:lstStyle/>
          <a:p>
            <a:r>
              <a:rPr lang="de-DE">
                <a:latin typeface="Arial" charset="0"/>
                <a:ea typeface="ＭＳ Ｐゴシック" charset="0"/>
              </a:rPr>
              <a:t>1.1  Kinematische Kette / Spezifische Verbrauchskurven</a:t>
            </a:r>
          </a:p>
        </p:txBody>
      </p:sp>
      <p:sp>
        <p:nvSpPr>
          <p:cNvPr id="30722"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14B1597-9B9C-7D4A-BB93-10183293EFCE}" type="slidenum">
              <a:rPr lang="en-US" sz="1000"/>
              <a:pPr eaLnBrk="1" hangingPunct="1"/>
              <a:t>13</a:t>
            </a:fld>
            <a:endParaRPr lang="en-US" sz="1000"/>
          </a:p>
        </p:txBody>
      </p:sp>
      <p:sp>
        <p:nvSpPr>
          <p:cNvPr id="79876" name="Textfeld 16"/>
          <p:cNvSpPr txBox="1">
            <a:spLocks noChangeArrowheads="1"/>
          </p:cNvSpPr>
          <p:nvPr/>
        </p:nvSpPr>
        <p:spPr bwMode="auto">
          <a:xfrm>
            <a:off x="1797050" y="1017588"/>
            <a:ext cx="4764088" cy="338137"/>
          </a:xfrm>
          <a:prstGeom prst="rect">
            <a:avLst/>
          </a:prstGeom>
          <a:solidFill>
            <a:srgbClr val="00804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141414"/>
                </a:solidFill>
              </a:rPr>
              <a:t>Verbrauchsgünstiger – grüner – Bereich</a:t>
            </a:r>
          </a:p>
        </p:txBody>
      </p:sp>
      <p:sp>
        <p:nvSpPr>
          <p:cNvPr id="79877" name="Geschweifte Klammer links 8"/>
          <p:cNvSpPr>
            <a:spLocks/>
          </p:cNvSpPr>
          <p:nvPr/>
        </p:nvSpPr>
        <p:spPr bwMode="auto">
          <a:xfrm rot="5400000">
            <a:off x="3377407" y="1388269"/>
            <a:ext cx="604837" cy="682625"/>
          </a:xfrm>
          <a:prstGeom prst="leftBrace">
            <a:avLst>
              <a:gd name="adj1" fmla="val 8329"/>
              <a:gd name="adj2" fmla="val 50000"/>
            </a:avLst>
          </a:prstGeom>
          <a:solidFill>
            <a:schemeClr val="bg1"/>
          </a:solidFill>
          <a:ln w="38100">
            <a:solidFill>
              <a:srgbClr val="008040"/>
            </a:solidFill>
            <a:round/>
            <a:headEnd/>
            <a:tailEnd/>
          </a:ln>
        </p:spPr>
        <p:txBody>
          <a:bodyPr wrap="none" lIns="144000" tIns="144000" rIns="144000" bIns="144000" anchor="ctr"/>
          <a:lstStyle/>
          <a:p>
            <a:pPr defTabSz="995363"/>
            <a:endParaRPr lang="de-DE"/>
          </a:p>
        </p:txBody>
      </p:sp>
      <p:pic>
        <p:nvPicPr>
          <p:cNvPr id="30725" name="Bild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31963" y="1811338"/>
            <a:ext cx="4829175"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uppierung 7"/>
          <p:cNvGrpSpPr>
            <a:grpSpLocks/>
          </p:cNvGrpSpPr>
          <p:nvPr/>
        </p:nvGrpSpPr>
        <p:grpSpPr bwMode="auto">
          <a:xfrm>
            <a:off x="8543925" y="6172200"/>
            <a:ext cx="914400" cy="307975"/>
            <a:chOff x="8543901" y="6172200"/>
            <a:chExt cx="914400" cy="307777"/>
          </a:xfrm>
        </p:grpSpPr>
        <p:sp>
          <p:nvSpPr>
            <p:cNvPr id="30727"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30728" name="Textfeld 9"/>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7</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fade">
                                      <p:cBhvr>
                                        <p:cTn id="7" dur="500"/>
                                        <p:tgtEl>
                                          <p:spTgt spid="79877"/>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9876"/>
                                        </p:tgtEl>
                                        <p:attrNameLst>
                                          <p:attrName>style.visibility</p:attrName>
                                        </p:attrNameLst>
                                      </p:cBhvr>
                                      <p:to>
                                        <p:strVal val="visible"/>
                                      </p:to>
                                    </p:set>
                                    <p:animEffect transition="in" filter="fade">
                                      <p:cBhvr>
                                        <p:cTn id="11"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animBg="1"/>
      <p:bldP spid="798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el 1"/>
          <p:cNvSpPr>
            <a:spLocks noGrp="1"/>
          </p:cNvSpPr>
          <p:nvPr>
            <p:ph type="title"/>
          </p:nvPr>
        </p:nvSpPr>
        <p:spPr/>
        <p:txBody>
          <a:bodyPr/>
          <a:lstStyle/>
          <a:p>
            <a:r>
              <a:rPr lang="de-DE">
                <a:latin typeface="Arial" charset="0"/>
                <a:ea typeface="ＭＳ Ｐゴシック" charset="0"/>
              </a:rPr>
              <a:t>1.1  Kinematische Kette / Spezifische Verbrauchskurven</a:t>
            </a:r>
          </a:p>
        </p:txBody>
      </p:sp>
      <p:sp>
        <p:nvSpPr>
          <p:cNvPr id="32770"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18B07CD-6A38-0D4E-889D-E881583DC95D}" type="slidenum">
              <a:rPr lang="en-US" sz="1000"/>
              <a:pPr eaLnBrk="1" hangingPunct="1"/>
              <a:t>14</a:t>
            </a:fld>
            <a:endParaRPr lang="en-US" sz="1000"/>
          </a:p>
        </p:txBody>
      </p:sp>
      <p:sp>
        <p:nvSpPr>
          <p:cNvPr id="81924" name="Textfeld 16"/>
          <p:cNvSpPr txBox="1">
            <a:spLocks noChangeArrowheads="1"/>
          </p:cNvSpPr>
          <p:nvPr/>
        </p:nvSpPr>
        <p:spPr bwMode="auto">
          <a:xfrm>
            <a:off x="2728913" y="1136650"/>
            <a:ext cx="2239962" cy="338138"/>
          </a:xfrm>
          <a:prstGeom prst="rect">
            <a:avLst/>
          </a:prstGeom>
          <a:solidFill>
            <a:srgbClr val="F2F2F2">
              <a:alpha val="39999"/>
            </a:srgbClr>
          </a:solidFill>
          <a:ln w="28575">
            <a:solidFill>
              <a:srgbClr val="0066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141414"/>
                </a:solidFill>
              </a:rPr>
              <a:t>Elastischer Bereich</a:t>
            </a:r>
          </a:p>
        </p:txBody>
      </p:sp>
      <p:sp>
        <p:nvSpPr>
          <p:cNvPr id="81925" name="Geschweifte Klammer links 8"/>
          <p:cNvSpPr>
            <a:spLocks/>
          </p:cNvSpPr>
          <p:nvPr/>
        </p:nvSpPr>
        <p:spPr bwMode="auto">
          <a:xfrm rot="5400000">
            <a:off x="3545681" y="735807"/>
            <a:ext cx="614363" cy="2133600"/>
          </a:xfrm>
          <a:prstGeom prst="leftBrace">
            <a:avLst>
              <a:gd name="adj1" fmla="val 8312"/>
              <a:gd name="adj2" fmla="val 50000"/>
            </a:avLst>
          </a:prstGeom>
          <a:solidFill>
            <a:schemeClr val="bg1"/>
          </a:solidFill>
          <a:ln w="38100">
            <a:solidFill>
              <a:srgbClr val="006600"/>
            </a:solidFill>
            <a:round/>
            <a:headEnd/>
            <a:tailEnd/>
          </a:ln>
        </p:spPr>
        <p:txBody>
          <a:bodyPr wrap="none" lIns="144000" tIns="144000" rIns="144000" bIns="144000" anchor="ctr"/>
          <a:lstStyle/>
          <a:p>
            <a:pPr defTabSz="995363"/>
            <a:endParaRPr lang="de-DE"/>
          </a:p>
        </p:txBody>
      </p:sp>
      <p:pic>
        <p:nvPicPr>
          <p:cNvPr id="32773" name="Bild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93838" y="2125663"/>
            <a:ext cx="4500562"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4" name="Gruppierung 7"/>
          <p:cNvGrpSpPr>
            <a:grpSpLocks/>
          </p:cNvGrpSpPr>
          <p:nvPr/>
        </p:nvGrpSpPr>
        <p:grpSpPr bwMode="auto">
          <a:xfrm>
            <a:off x="8543925" y="6172200"/>
            <a:ext cx="914400" cy="307975"/>
            <a:chOff x="8543901" y="6172200"/>
            <a:chExt cx="914400" cy="307777"/>
          </a:xfrm>
        </p:grpSpPr>
        <p:sp>
          <p:nvSpPr>
            <p:cNvPr id="32775"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32776" name="Textfeld 9"/>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7</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500"/>
                                        <p:tgtEl>
                                          <p:spTgt spid="8192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1924"/>
                                        </p:tgtEl>
                                        <p:attrNameLst>
                                          <p:attrName>style.visibility</p:attrName>
                                        </p:attrNameLst>
                                      </p:cBhvr>
                                      <p:to>
                                        <p:strVal val="visible"/>
                                      </p:to>
                                    </p:set>
                                    <p:animEffect transition="in" filter="fade">
                                      <p:cBhvr>
                                        <p:cTn id="11"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el 1"/>
          <p:cNvSpPr>
            <a:spLocks noGrp="1"/>
          </p:cNvSpPr>
          <p:nvPr>
            <p:ph type="title"/>
          </p:nvPr>
        </p:nvSpPr>
        <p:spPr>
          <a:xfrm>
            <a:off x="1317625" y="292100"/>
            <a:ext cx="7165975" cy="215900"/>
          </a:xfrm>
        </p:spPr>
        <p:txBody>
          <a:bodyPr/>
          <a:lstStyle/>
          <a:p>
            <a:r>
              <a:rPr lang="de-DE">
                <a:latin typeface="Arial" charset="0"/>
                <a:ea typeface="ＭＳ Ｐゴシック" charset="0"/>
              </a:rPr>
              <a:t>1.1  Kinematische Kette / Optimaler Nutzungsbereich des Drehzahlmessers</a:t>
            </a:r>
          </a:p>
        </p:txBody>
      </p:sp>
      <p:sp>
        <p:nvSpPr>
          <p:cNvPr id="34818"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78A155C-3CCB-AA4F-9807-C38977D7770F}" type="slidenum">
              <a:rPr lang="en-US" sz="1000"/>
              <a:pPr eaLnBrk="1" hangingPunct="1"/>
              <a:t>15</a:t>
            </a:fld>
            <a:endParaRPr lang="en-US" sz="1000"/>
          </a:p>
        </p:txBody>
      </p:sp>
      <p:sp>
        <p:nvSpPr>
          <p:cNvPr id="34819" name="Rectangle 4"/>
          <p:cNvSpPr>
            <a:spLocks noChangeArrowheads="1"/>
          </p:cNvSpPr>
          <p:nvPr/>
        </p:nvSpPr>
        <p:spPr bwMode="gray">
          <a:xfrm>
            <a:off x="423863" y="1938338"/>
            <a:ext cx="8201025" cy="4354512"/>
          </a:xfrm>
          <a:prstGeom prst="rect">
            <a:avLst/>
          </a:prstGeom>
          <a:solidFill>
            <a:schemeClr val="bg1"/>
          </a:solidFill>
          <a:ln w="9525">
            <a:solidFill>
              <a:schemeClr val="tx2"/>
            </a:solidFill>
            <a:miter lim="800000"/>
            <a:headEnd/>
            <a:tailEnd/>
          </a:ln>
        </p:spPr>
        <p:txBody>
          <a:bodyPr lIns="0" tIns="648000" rIns="0" bIns="180000"/>
          <a:lstStyle/>
          <a:p>
            <a:pPr algn="ctr">
              <a:spcAft>
                <a:spcPct val="20000"/>
              </a:spcAft>
              <a:buClr>
                <a:schemeClr val="tx1"/>
              </a:buClr>
              <a:buSzPct val="80000"/>
              <a:buFont typeface="Wingdings" charset="0"/>
              <a:buNone/>
            </a:pPr>
            <a:r>
              <a:rPr lang="en-US"/>
              <a:t> </a:t>
            </a:r>
          </a:p>
        </p:txBody>
      </p:sp>
      <p:sp>
        <p:nvSpPr>
          <p:cNvPr id="137227" name="Rectangle 5"/>
          <p:cNvSpPr>
            <a:spLocks noChangeArrowheads="1"/>
          </p:cNvSpPr>
          <p:nvPr/>
        </p:nvSpPr>
        <p:spPr bwMode="gray">
          <a:xfrm>
            <a:off x="4402138" y="2054226"/>
            <a:ext cx="4029075" cy="27794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de-DE" sz="1600" b="1" dirty="0">
                <a:solidFill>
                  <a:srgbClr val="004A76"/>
                </a:solidFill>
              </a:rPr>
              <a:t>Für ein verbrauchsoptimiertes Fahren </a:t>
            </a:r>
          </a:p>
          <a:p>
            <a:r>
              <a:rPr lang="de-DE" sz="1600" b="1" dirty="0">
                <a:solidFill>
                  <a:srgbClr val="004A76"/>
                </a:solidFill>
              </a:rPr>
              <a:t>ist es sehr wichtig zu wissen, </a:t>
            </a:r>
          </a:p>
          <a:p>
            <a:r>
              <a:rPr lang="de-DE" sz="1600" b="1" dirty="0">
                <a:solidFill>
                  <a:srgbClr val="004A76"/>
                </a:solidFill>
              </a:rPr>
              <a:t>mit welcher Drehzahl Sie gerade fahren.</a:t>
            </a:r>
          </a:p>
          <a:p>
            <a:endParaRPr lang="de-DE" sz="1600" b="1" dirty="0">
              <a:solidFill>
                <a:srgbClr val="004A76"/>
              </a:solidFill>
            </a:endParaRPr>
          </a:p>
          <a:p>
            <a:r>
              <a:rPr lang="de-DE" sz="1600" dirty="0">
                <a:solidFill>
                  <a:srgbClr val="004A76"/>
                </a:solidFill>
              </a:rPr>
              <a:t>Bei den meisten Nutzfahrzeugen </a:t>
            </a:r>
          </a:p>
          <a:p>
            <a:r>
              <a:rPr lang="de-DE" sz="1600" dirty="0">
                <a:solidFill>
                  <a:srgbClr val="004A76"/>
                </a:solidFill>
              </a:rPr>
              <a:t>ist der verbrauchsgünstigste Bereich </a:t>
            </a:r>
          </a:p>
          <a:p>
            <a:r>
              <a:rPr lang="de-DE" sz="1600" dirty="0">
                <a:solidFill>
                  <a:srgbClr val="004A76"/>
                </a:solidFill>
              </a:rPr>
              <a:t>des Fahrzeugs grün gekennzeichnet. </a:t>
            </a:r>
          </a:p>
          <a:p>
            <a:r>
              <a:rPr lang="de-DE" sz="1600" dirty="0">
                <a:solidFill>
                  <a:srgbClr val="004A76"/>
                </a:solidFill>
              </a:rPr>
              <a:t>In diesem Drehzahlbereich </a:t>
            </a:r>
          </a:p>
          <a:p>
            <a:r>
              <a:rPr lang="de-DE" sz="1600" dirty="0">
                <a:solidFill>
                  <a:srgbClr val="004A76"/>
                </a:solidFill>
              </a:rPr>
              <a:t>sollten Sie fahren. </a:t>
            </a:r>
          </a:p>
          <a:p>
            <a:r>
              <a:rPr lang="de-DE" sz="1600" b="1" dirty="0"/>
              <a:t> </a:t>
            </a:r>
            <a:endParaRPr lang="de-DE" sz="1600" dirty="0"/>
          </a:p>
          <a:p>
            <a:r>
              <a:rPr lang="de-DE" sz="1600" dirty="0">
                <a:cs typeface="Arial" charset="0"/>
              </a:rPr>
              <a:t>   </a:t>
            </a:r>
          </a:p>
          <a:p>
            <a:endParaRPr lang="de-DE" sz="1600" dirty="0">
              <a:cs typeface="Arial" charset="0"/>
            </a:endParaRPr>
          </a:p>
          <a:p>
            <a:r>
              <a:rPr lang="de-DE" sz="1600" dirty="0">
                <a:cs typeface="Arial" charset="0"/>
              </a:rPr>
              <a:t> </a:t>
            </a:r>
          </a:p>
          <a:p>
            <a:endParaRPr lang="de-DE" sz="1600" dirty="0"/>
          </a:p>
          <a:p>
            <a:endParaRPr lang="de-DE" sz="1600" b="1" dirty="0"/>
          </a:p>
        </p:txBody>
      </p:sp>
      <p:grpSp>
        <p:nvGrpSpPr>
          <p:cNvPr id="34821" name="Gruppierung 10"/>
          <p:cNvGrpSpPr>
            <a:grpSpLocks/>
          </p:cNvGrpSpPr>
          <p:nvPr/>
        </p:nvGrpSpPr>
        <p:grpSpPr bwMode="auto">
          <a:xfrm>
            <a:off x="427038" y="973138"/>
            <a:ext cx="7921625" cy="889000"/>
            <a:chOff x="527904" y="3826439"/>
            <a:chExt cx="7977840" cy="1313397"/>
          </a:xfrm>
        </p:grpSpPr>
        <p:sp>
          <p:nvSpPr>
            <p:cNvPr id="12" name="Legende mit Pfeil nach unten 11"/>
            <p:cNvSpPr>
              <a:spLocks noChangeArrowheads="1"/>
            </p:cNvSpPr>
            <p:nvPr/>
          </p:nvSpPr>
          <p:spPr bwMode="auto">
            <a:xfrm>
              <a:off x="527904" y="3826439"/>
              <a:ext cx="7977840" cy="1313397"/>
            </a:xfrm>
            <a:prstGeom prst="downArrowCallout">
              <a:avLst>
                <a:gd name="adj1" fmla="val 25028"/>
                <a:gd name="adj2" fmla="val 25000"/>
                <a:gd name="adj3" fmla="val 25000"/>
                <a:gd name="adj4" fmla="val 64977"/>
              </a:avLst>
            </a:prstGeom>
            <a:solidFill>
              <a:srgbClr val="7F7F7F"/>
            </a:solidFill>
            <a:ln w="9525">
              <a:solidFill>
                <a:srgbClr val="2D95FE"/>
              </a:solidFill>
              <a:miter lim="800000"/>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34827" name="Textfeld 22"/>
            <p:cNvSpPr txBox="1">
              <a:spLocks noChangeArrowheads="1"/>
            </p:cNvSpPr>
            <p:nvPr/>
          </p:nvSpPr>
          <p:spPr bwMode="auto">
            <a:xfrm>
              <a:off x="779640" y="3877731"/>
              <a:ext cx="7487237" cy="49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de-DE" sz="1600" b="1">
                  <a:solidFill>
                    <a:schemeClr val="bg1"/>
                  </a:solidFill>
                </a:rPr>
                <a:t>Mit Hilfe des Drehzahlmessers im optimalen Bereich fahren </a:t>
              </a:r>
              <a:endParaRPr lang="de-DE">
                <a:solidFill>
                  <a:schemeClr val="bg1"/>
                </a:solidFill>
              </a:endParaRPr>
            </a:p>
          </p:txBody>
        </p:sp>
      </p:grpSp>
      <p:grpSp>
        <p:nvGrpSpPr>
          <p:cNvPr id="34822" name="Gruppierung 12"/>
          <p:cNvGrpSpPr>
            <a:grpSpLocks/>
          </p:cNvGrpSpPr>
          <p:nvPr/>
        </p:nvGrpSpPr>
        <p:grpSpPr bwMode="auto">
          <a:xfrm>
            <a:off x="8543925" y="6172200"/>
            <a:ext cx="914400" cy="307975"/>
            <a:chOff x="8543901" y="6172200"/>
            <a:chExt cx="914400" cy="307777"/>
          </a:xfrm>
        </p:grpSpPr>
        <p:sp>
          <p:nvSpPr>
            <p:cNvPr id="34824"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34825" name="Textfeld 14"/>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8</a:t>
              </a:r>
            </a:p>
          </p:txBody>
        </p:sp>
      </p:grpSp>
      <p:pic>
        <p:nvPicPr>
          <p:cNvPr id="34823" name="Bild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5625" y="2055813"/>
            <a:ext cx="3694113"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7227">
                                            <p:txEl>
                                              <p:pRg st="4" end="4"/>
                                            </p:txEl>
                                          </p:spTgt>
                                        </p:tgtEl>
                                        <p:attrNameLst>
                                          <p:attrName>style.visibility</p:attrName>
                                        </p:attrNameLst>
                                      </p:cBhvr>
                                      <p:to>
                                        <p:strVal val="visible"/>
                                      </p:to>
                                    </p:set>
                                    <p:animEffect transition="in" filter="fade">
                                      <p:cBhvr>
                                        <p:cTn id="7" dur="500"/>
                                        <p:tgtEl>
                                          <p:spTgt spid="13722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7227">
                                            <p:txEl>
                                              <p:pRg st="5" end="5"/>
                                            </p:txEl>
                                          </p:spTgt>
                                        </p:tgtEl>
                                        <p:attrNameLst>
                                          <p:attrName>style.visibility</p:attrName>
                                        </p:attrNameLst>
                                      </p:cBhvr>
                                      <p:to>
                                        <p:strVal val="visible"/>
                                      </p:to>
                                    </p:set>
                                    <p:animEffect transition="in" filter="fade">
                                      <p:cBhvr>
                                        <p:cTn id="10" dur="500"/>
                                        <p:tgtEl>
                                          <p:spTgt spid="137227">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7227">
                                            <p:txEl>
                                              <p:pRg st="6" end="6"/>
                                            </p:txEl>
                                          </p:spTgt>
                                        </p:tgtEl>
                                        <p:attrNameLst>
                                          <p:attrName>style.visibility</p:attrName>
                                        </p:attrNameLst>
                                      </p:cBhvr>
                                      <p:to>
                                        <p:strVal val="visible"/>
                                      </p:to>
                                    </p:set>
                                    <p:animEffect transition="in" filter="fade">
                                      <p:cBhvr>
                                        <p:cTn id="13" dur="500"/>
                                        <p:tgtEl>
                                          <p:spTgt spid="137227">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7227">
                                            <p:txEl>
                                              <p:pRg st="7" end="7"/>
                                            </p:txEl>
                                          </p:spTgt>
                                        </p:tgtEl>
                                        <p:attrNameLst>
                                          <p:attrName>style.visibility</p:attrName>
                                        </p:attrNameLst>
                                      </p:cBhvr>
                                      <p:to>
                                        <p:strVal val="visible"/>
                                      </p:to>
                                    </p:set>
                                    <p:animEffect transition="in" filter="fade">
                                      <p:cBhvr>
                                        <p:cTn id="16" dur="500"/>
                                        <p:tgtEl>
                                          <p:spTgt spid="137227">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7227">
                                            <p:txEl>
                                              <p:pRg st="8" end="8"/>
                                            </p:txEl>
                                          </p:spTgt>
                                        </p:tgtEl>
                                        <p:attrNameLst>
                                          <p:attrName>style.visibility</p:attrName>
                                        </p:attrNameLst>
                                      </p:cBhvr>
                                      <p:to>
                                        <p:strVal val="visible"/>
                                      </p:to>
                                    </p:set>
                                    <p:animEffect transition="in" filter="fade">
                                      <p:cBhvr>
                                        <p:cTn id="19" dur="500"/>
                                        <p:tgtEl>
                                          <p:spTgt spid="1372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a:xfrm>
            <a:off x="1317625" y="292100"/>
            <a:ext cx="7165975" cy="215900"/>
          </a:xfrm>
        </p:spPr>
        <p:txBody>
          <a:bodyPr/>
          <a:lstStyle/>
          <a:p>
            <a:r>
              <a:rPr lang="de-DE">
                <a:latin typeface="Arial" charset="0"/>
                <a:ea typeface="ＭＳ Ｐゴシック" charset="0"/>
              </a:rPr>
              <a:t>1.1  Kinematische Kette / Optimaler Drehzahlbereich beim Schalten</a:t>
            </a:r>
          </a:p>
        </p:txBody>
      </p:sp>
      <p:sp>
        <p:nvSpPr>
          <p:cNvPr id="36866"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7DD4CA6-9EF9-3A4E-AED5-46833B9A47DD}" type="slidenum">
              <a:rPr lang="en-US" sz="1000"/>
              <a:pPr eaLnBrk="1" hangingPunct="1"/>
              <a:t>16</a:t>
            </a:fld>
            <a:endParaRPr lang="en-US" sz="1000"/>
          </a:p>
        </p:txBody>
      </p:sp>
      <p:sp>
        <p:nvSpPr>
          <p:cNvPr id="36867" name="Rectangle 4"/>
          <p:cNvSpPr>
            <a:spLocks noChangeArrowheads="1"/>
          </p:cNvSpPr>
          <p:nvPr/>
        </p:nvSpPr>
        <p:spPr bwMode="gray">
          <a:xfrm>
            <a:off x="423863" y="1938338"/>
            <a:ext cx="8474075" cy="4354512"/>
          </a:xfrm>
          <a:prstGeom prst="rect">
            <a:avLst/>
          </a:prstGeom>
          <a:solidFill>
            <a:srgbClr val="FFFFFF"/>
          </a:solidFill>
          <a:ln w="9525">
            <a:solidFill>
              <a:schemeClr val="tx2"/>
            </a:solidFill>
            <a:miter lim="800000"/>
            <a:headEnd/>
            <a:tailEnd/>
          </a:ln>
        </p:spPr>
        <p:txBody>
          <a:bodyPr lIns="0" tIns="648000" rIns="0" bIns="180000"/>
          <a:lstStyle/>
          <a:p>
            <a:pPr algn="ctr">
              <a:spcAft>
                <a:spcPct val="20000"/>
              </a:spcAft>
              <a:buClr>
                <a:schemeClr val="tx1"/>
              </a:buClr>
              <a:buSzPct val="80000"/>
              <a:buFont typeface="Wingdings" charset="0"/>
              <a:buNone/>
            </a:pPr>
            <a:r>
              <a:rPr lang="en-US"/>
              <a:t> </a:t>
            </a:r>
          </a:p>
        </p:txBody>
      </p:sp>
      <p:sp>
        <p:nvSpPr>
          <p:cNvPr id="36868" name="Rectangle 5"/>
          <p:cNvSpPr>
            <a:spLocks noChangeArrowheads="1"/>
          </p:cNvSpPr>
          <p:nvPr/>
        </p:nvSpPr>
        <p:spPr bwMode="gray">
          <a:xfrm>
            <a:off x="528638" y="2005013"/>
            <a:ext cx="8170862" cy="98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de-DE" sz="1600"/>
          </a:p>
          <a:p>
            <a:endParaRPr lang="de-DE" sz="1600">
              <a:cs typeface="Arial" charset="0"/>
            </a:endParaRPr>
          </a:p>
          <a:p>
            <a:r>
              <a:rPr lang="de-DE" sz="1600">
                <a:cs typeface="Arial" charset="0"/>
              </a:rPr>
              <a:t> </a:t>
            </a:r>
          </a:p>
          <a:p>
            <a:endParaRPr lang="de-DE" sz="1600"/>
          </a:p>
          <a:p>
            <a:endParaRPr lang="de-DE" sz="1600" b="1"/>
          </a:p>
        </p:txBody>
      </p:sp>
      <p:sp>
        <p:nvSpPr>
          <p:cNvPr id="139269" name="Rectangle 5"/>
          <p:cNvSpPr>
            <a:spLocks noChangeArrowheads="1"/>
          </p:cNvSpPr>
          <p:nvPr/>
        </p:nvSpPr>
        <p:spPr bwMode="gray">
          <a:xfrm>
            <a:off x="3225800" y="2043113"/>
            <a:ext cx="5537200" cy="416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de-DE" sz="1600">
                <a:solidFill>
                  <a:srgbClr val="004A76"/>
                </a:solidFill>
              </a:rPr>
              <a:t>Die oberste </a:t>
            </a:r>
            <a:r>
              <a:rPr lang="de-DE" sz="1600" b="1">
                <a:solidFill>
                  <a:srgbClr val="CE0202"/>
                </a:solidFill>
              </a:rPr>
              <a:t>Linie 1 </a:t>
            </a:r>
            <a:r>
              <a:rPr lang="de-DE" sz="1600">
                <a:solidFill>
                  <a:srgbClr val="004A76"/>
                </a:solidFill>
              </a:rPr>
              <a:t>gibt das maximale Drehmoment bei Volllast über den Drehzahlbereich an. </a:t>
            </a:r>
          </a:p>
          <a:p>
            <a:endParaRPr lang="de-DE" sz="1600">
              <a:solidFill>
                <a:srgbClr val="004A76"/>
              </a:solidFill>
            </a:endParaRPr>
          </a:p>
          <a:p>
            <a:r>
              <a:rPr lang="de-DE" sz="1600">
                <a:solidFill>
                  <a:srgbClr val="004A76"/>
                </a:solidFill>
              </a:rPr>
              <a:t>Die Höhenlinien geben den spezifischen Verbrauch an.</a:t>
            </a:r>
          </a:p>
          <a:p>
            <a:r>
              <a:rPr lang="de-DE" sz="1600">
                <a:solidFill>
                  <a:srgbClr val="004A76"/>
                </a:solidFill>
              </a:rPr>
              <a:t> </a:t>
            </a:r>
          </a:p>
          <a:p>
            <a:r>
              <a:rPr lang="de-DE" sz="1600">
                <a:solidFill>
                  <a:srgbClr val="004A76"/>
                </a:solidFill>
              </a:rPr>
              <a:t>Auf </a:t>
            </a:r>
            <a:r>
              <a:rPr lang="de-DE" sz="1600" b="1">
                <a:solidFill>
                  <a:srgbClr val="0000FF"/>
                </a:solidFill>
              </a:rPr>
              <a:t>Linie 2</a:t>
            </a:r>
            <a:r>
              <a:rPr lang="de-DE" sz="1600" b="1">
                <a:solidFill>
                  <a:srgbClr val="004A76"/>
                </a:solidFill>
              </a:rPr>
              <a:t> </a:t>
            </a:r>
            <a:r>
              <a:rPr lang="de-DE" sz="1600">
                <a:solidFill>
                  <a:srgbClr val="004A76"/>
                </a:solidFill>
              </a:rPr>
              <a:t>beispielsweise beträgt der spezifische Verbrauch 195 g/kWh.</a:t>
            </a:r>
          </a:p>
          <a:p>
            <a:r>
              <a:rPr lang="de-DE" sz="1600">
                <a:solidFill>
                  <a:srgbClr val="004A76"/>
                </a:solidFill>
              </a:rPr>
              <a:t> </a:t>
            </a:r>
          </a:p>
          <a:p>
            <a:r>
              <a:rPr lang="de-DE" sz="1600">
                <a:solidFill>
                  <a:srgbClr val="004A76"/>
                </a:solidFill>
              </a:rPr>
              <a:t>Der Verbrauch ist am niedrigsten (tiefsten) in der Mitte und nimmt nach außen hin zu (wird „höher“). </a:t>
            </a:r>
          </a:p>
          <a:p>
            <a:endParaRPr lang="de-DE" sz="1600">
              <a:solidFill>
                <a:srgbClr val="004A76"/>
              </a:solidFill>
            </a:endParaRPr>
          </a:p>
          <a:p>
            <a:r>
              <a:rPr lang="de-DE" sz="1600">
                <a:solidFill>
                  <a:srgbClr val="004A76"/>
                </a:solidFill>
              </a:rPr>
              <a:t>Der günstigste Verbrauch findet sich somit am tiefsten Punkt der Muschel; er steigt zum Muschelrand an.</a:t>
            </a:r>
          </a:p>
          <a:p>
            <a:r>
              <a:rPr lang="de-DE" sz="1600">
                <a:solidFill>
                  <a:srgbClr val="004A76"/>
                </a:solidFill>
              </a:rPr>
              <a:t> </a:t>
            </a:r>
          </a:p>
          <a:p>
            <a:r>
              <a:rPr lang="de-DE" sz="1600">
                <a:solidFill>
                  <a:srgbClr val="004A76"/>
                </a:solidFill>
              </a:rPr>
              <a:t>Die gestrichelten Linien sind Linien, auf denen die gleiche Motorleistung anliegt. </a:t>
            </a:r>
          </a:p>
          <a:p>
            <a:r>
              <a:rPr lang="de-DE" sz="1600">
                <a:solidFill>
                  <a:srgbClr val="004A76"/>
                </a:solidFill>
              </a:rPr>
              <a:t>Beispielsweise auf </a:t>
            </a:r>
            <a:r>
              <a:rPr lang="de-DE" sz="1600" b="1">
                <a:solidFill>
                  <a:srgbClr val="FFCC33"/>
                </a:solidFill>
              </a:rPr>
              <a:t>Linie 3</a:t>
            </a:r>
            <a:r>
              <a:rPr lang="de-DE" sz="1600" b="1">
                <a:solidFill>
                  <a:srgbClr val="004A76"/>
                </a:solidFill>
              </a:rPr>
              <a:t> </a:t>
            </a:r>
            <a:r>
              <a:rPr lang="de-DE" sz="1600">
                <a:solidFill>
                  <a:srgbClr val="004A76"/>
                </a:solidFill>
              </a:rPr>
              <a:t>die Leistung von 88 kW.</a:t>
            </a:r>
          </a:p>
        </p:txBody>
      </p:sp>
      <p:grpSp>
        <p:nvGrpSpPr>
          <p:cNvPr id="36870" name="Gruppierung 11"/>
          <p:cNvGrpSpPr>
            <a:grpSpLocks/>
          </p:cNvGrpSpPr>
          <p:nvPr/>
        </p:nvGrpSpPr>
        <p:grpSpPr bwMode="auto">
          <a:xfrm>
            <a:off x="427038" y="973138"/>
            <a:ext cx="8470900" cy="889000"/>
            <a:chOff x="527904" y="3826439"/>
            <a:chExt cx="7977840" cy="1313397"/>
          </a:xfrm>
        </p:grpSpPr>
        <p:sp>
          <p:nvSpPr>
            <p:cNvPr id="13" name="Legende mit Pfeil nach unten 12"/>
            <p:cNvSpPr>
              <a:spLocks noChangeArrowheads="1"/>
            </p:cNvSpPr>
            <p:nvPr/>
          </p:nvSpPr>
          <p:spPr bwMode="auto">
            <a:xfrm>
              <a:off x="527904" y="3826439"/>
              <a:ext cx="7977840" cy="1313397"/>
            </a:xfrm>
            <a:prstGeom prst="downArrowCallout">
              <a:avLst>
                <a:gd name="adj1" fmla="val 25028"/>
                <a:gd name="adj2" fmla="val 25000"/>
                <a:gd name="adj3" fmla="val 25000"/>
                <a:gd name="adj4" fmla="val 64977"/>
              </a:avLst>
            </a:prstGeom>
            <a:solidFill>
              <a:srgbClr val="7F7F7F"/>
            </a:solidFill>
            <a:ln w="9525">
              <a:solidFill>
                <a:srgbClr val="2D95FE"/>
              </a:solidFill>
              <a:miter lim="800000"/>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36876" name="Textfeld 22"/>
            <p:cNvSpPr txBox="1">
              <a:spLocks noChangeArrowheads="1"/>
            </p:cNvSpPr>
            <p:nvPr/>
          </p:nvSpPr>
          <p:spPr bwMode="auto">
            <a:xfrm>
              <a:off x="779640" y="3877731"/>
              <a:ext cx="7487237" cy="49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de-DE" sz="1600" b="1">
                  <a:solidFill>
                    <a:schemeClr val="bg1"/>
                  </a:solidFill>
                </a:rPr>
                <a:t>Muscheldiagramm</a:t>
              </a:r>
              <a:endParaRPr lang="de-DE">
                <a:solidFill>
                  <a:schemeClr val="bg1"/>
                </a:solidFill>
              </a:endParaRPr>
            </a:p>
          </p:txBody>
        </p:sp>
      </p:grpSp>
      <p:grpSp>
        <p:nvGrpSpPr>
          <p:cNvPr id="36871" name="Gruppierung 13"/>
          <p:cNvGrpSpPr>
            <a:grpSpLocks/>
          </p:cNvGrpSpPr>
          <p:nvPr/>
        </p:nvGrpSpPr>
        <p:grpSpPr bwMode="auto">
          <a:xfrm>
            <a:off x="8543925" y="6172200"/>
            <a:ext cx="914400" cy="307975"/>
            <a:chOff x="8543901" y="6172200"/>
            <a:chExt cx="914400" cy="307777"/>
          </a:xfrm>
        </p:grpSpPr>
        <p:sp>
          <p:nvSpPr>
            <p:cNvPr id="36873"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36874" name="Textfeld 15"/>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9</a:t>
              </a:r>
            </a:p>
          </p:txBody>
        </p:sp>
      </p:grpSp>
      <p:pic>
        <p:nvPicPr>
          <p:cNvPr id="2" name="Bild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4663" y="2001838"/>
            <a:ext cx="2566987"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9269">
                                            <p:txEl>
                                              <p:pRg st="0" end="0"/>
                                            </p:txEl>
                                          </p:spTgt>
                                        </p:tgtEl>
                                        <p:attrNameLst>
                                          <p:attrName>style.visibility</p:attrName>
                                        </p:attrNameLst>
                                      </p:cBhvr>
                                      <p:to>
                                        <p:strVal val="visible"/>
                                      </p:to>
                                    </p:set>
                                    <p:animEffect transition="in" filter="fade">
                                      <p:cBhvr>
                                        <p:cTn id="12" dur="500"/>
                                        <p:tgtEl>
                                          <p:spTgt spid="13926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9269">
                                            <p:txEl>
                                              <p:pRg st="2" end="2"/>
                                            </p:txEl>
                                          </p:spTgt>
                                        </p:tgtEl>
                                        <p:attrNameLst>
                                          <p:attrName>style.visibility</p:attrName>
                                        </p:attrNameLst>
                                      </p:cBhvr>
                                      <p:to>
                                        <p:strVal val="visible"/>
                                      </p:to>
                                    </p:set>
                                    <p:animEffect transition="in" filter="fade">
                                      <p:cBhvr>
                                        <p:cTn id="17" dur="500"/>
                                        <p:tgtEl>
                                          <p:spTgt spid="13926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39269">
                                            <p:txEl>
                                              <p:pRg st="3" end="3"/>
                                            </p:txEl>
                                          </p:spTgt>
                                        </p:tgtEl>
                                        <p:attrNameLst>
                                          <p:attrName>style.visibility</p:attrName>
                                        </p:attrNameLst>
                                      </p:cBhvr>
                                      <p:to>
                                        <p:strVal val="visible"/>
                                      </p:to>
                                    </p:set>
                                    <p:animEffect transition="in" filter="fade">
                                      <p:cBhvr>
                                        <p:cTn id="20" dur="500"/>
                                        <p:tgtEl>
                                          <p:spTgt spid="139269">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9269">
                                            <p:txEl>
                                              <p:pRg st="4" end="4"/>
                                            </p:txEl>
                                          </p:spTgt>
                                        </p:tgtEl>
                                        <p:attrNameLst>
                                          <p:attrName>style.visibility</p:attrName>
                                        </p:attrNameLst>
                                      </p:cBhvr>
                                      <p:to>
                                        <p:strVal val="visible"/>
                                      </p:to>
                                    </p:set>
                                    <p:animEffect transition="in" filter="fade">
                                      <p:cBhvr>
                                        <p:cTn id="23" dur="500"/>
                                        <p:tgtEl>
                                          <p:spTgt spid="13926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9269">
                                            <p:txEl>
                                              <p:pRg st="5" end="5"/>
                                            </p:txEl>
                                          </p:spTgt>
                                        </p:tgtEl>
                                        <p:attrNameLst>
                                          <p:attrName>style.visibility</p:attrName>
                                        </p:attrNameLst>
                                      </p:cBhvr>
                                      <p:to>
                                        <p:strVal val="visible"/>
                                      </p:to>
                                    </p:set>
                                    <p:animEffect transition="in" filter="fade">
                                      <p:cBhvr>
                                        <p:cTn id="26" dur="500"/>
                                        <p:tgtEl>
                                          <p:spTgt spid="139269">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39269">
                                            <p:txEl>
                                              <p:pRg st="6" end="6"/>
                                            </p:txEl>
                                          </p:spTgt>
                                        </p:tgtEl>
                                        <p:attrNameLst>
                                          <p:attrName>style.visibility</p:attrName>
                                        </p:attrNameLst>
                                      </p:cBhvr>
                                      <p:to>
                                        <p:strVal val="visible"/>
                                      </p:to>
                                    </p:set>
                                    <p:animEffect transition="in" filter="fade">
                                      <p:cBhvr>
                                        <p:cTn id="31" dur="500"/>
                                        <p:tgtEl>
                                          <p:spTgt spid="139269">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9269">
                                            <p:txEl>
                                              <p:pRg st="8" end="8"/>
                                            </p:txEl>
                                          </p:spTgt>
                                        </p:tgtEl>
                                        <p:attrNameLst>
                                          <p:attrName>style.visibility</p:attrName>
                                        </p:attrNameLst>
                                      </p:cBhvr>
                                      <p:to>
                                        <p:strVal val="visible"/>
                                      </p:to>
                                    </p:set>
                                    <p:animEffect transition="in" filter="fade">
                                      <p:cBhvr>
                                        <p:cTn id="34" dur="500"/>
                                        <p:tgtEl>
                                          <p:spTgt spid="139269">
                                            <p:txEl>
                                              <p:pRg st="8" end="8"/>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39269">
                                            <p:txEl>
                                              <p:pRg st="10" end="10"/>
                                            </p:txEl>
                                          </p:spTgt>
                                        </p:tgtEl>
                                        <p:attrNameLst>
                                          <p:attrName>style.visibility</p:attrName>
                                        </p:attrNameLst>
                                      </p:cBhvr>
                                      <p:to>
                                        <p:strVal val="visible"/>
                                      </p:to>
                                    </p:set>
                                    <p:animEffect transition="in" filter="fade">
                                      <p:cBhvr>
                                        <p:cTn id="39" dur="500"/>
                                        <p:tgtEl>
                                          <p:spTgt spid="139269">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39269">
                                            <p:txEl>
                                              <p:pRg st="11" end="11"/>
                                            </p:txEl>
                                          </p:spTgt>
                                        </p:tgtEl>
                                        <p:attrNameLst>
                                          <p:attrName>style.visibility</p:attrName>
                                        </p:attrNameLst>
                                      </p:cBhvr>
                                      <p:to>
                                        <p:strVal val="visible"/>
                                      </p:to>
                                    </p:set>
                                    <p:animEffect transition="in" filter="fade">
                                      <p:cBhvr>
                                        <p:cTn id="42" dur="500"/>
                                        <p:tgtEl>
                                          <p:spTgt spid="13926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7AED5DC-9005-214C-9369-574661C12AFB}" type="slidenum">
              <a:rPr lang="en-US" sz="1000"/>
              <a:pPr eaLnBrk="1" hangingPunct="1"/>
              <a:t>17</a:t>
            </a:fld>
            <a:endParaRPr lang="en-US" sz="1000"/>
          </a:p>
        </p:txBody>
      </p:sp>
      <p:grpSp>
        <p:nvGrpSpPr>
          <p:cNvPr id="2" name="Group 3"/>
          <p:cNvGrpSpPr>
            <a:grpSpLocks/>
          </p:cNvGrpSpPr>
          <p:nvPr/>
        </p:nvGrpSpPr>
        <p:grpSpPr bwMode="auto">
          <a:xfrm>
            <a:off x="423863" y="1938338"/>
            <a:ext cx="8201025" cy="4353932"/>
            <a:chOff x="252" y="2899"/>
            <a:chExt cx="5235" cy="975"/>
          </a:xfrm>
          <a:solidFill>
            <a:srgbClr val="FFFFFF"/>
          </a:solidFill>
        </p:grpSpPr>
        <p:sp>
          <p:nvSpPr>
            <p:cNvPr id="10" name="Rectangle 4"/>
            <p:cNvSpPr>
              <a:spLocks noChangeArrowheads="1"/>
            </p:cNvSpPr>
            <p:nvPr/>
          </p:nvSpPr>
          <p:spPr bwMode="gray">
            <a:xfrm>
              <a:off x="252" y="2899"/>
              <a:ext cx="5235" cy="975"/>
            </a:xfrm>
            <a:prstGeom prst="rect">
              <a:avLst/>
            </a:prstGeom>
            <a:grpFill/>
            <a:ln w="9525">
              <a:solidFill>
                <a:schemeClr val="tx2"/>
              </a:solidFill>
              <a:miter lim="800000"/>
              <a:headEnd/>
              <a:tailEnd/>
            </a:ln>
          </p:spPr>
          <p:txBody>
            <a:bodyPr lIns="0" tIns="648000" rIns="0" bIns="180000"/>
            <a:lstStyle/>
            <a:p>
              <a:pPr algn="ctr">
                <a:spcAft>
                  <a:spcPct val="20000"/>
                </a:spcAft>
                <a:buClr>
                  <a:schemeClr val="tx1"/>
                </a:buClr>
                <a:buSzPct val="80000"/>
                <a:buFont typeface="Wingdings" charset="0"/>
                <a:buNone/>
                <a:defRPr/>
              </a:pPr>
              <a:r>
                <a:rPr lang="en-US"/>
                <a:t> </a:t>
              </a:r>
            </a:p>
          </p:txBody>
        </p:sp>
        <p:sp>
          <p:nvSpPr>
            <p:cNvPr id="11" name="Rectangle 5"/>
            <p:cNvSpPr>
              <a:spLocks noChangeArrowheads="1"/>
            </p:cNvSpPr>
            <p:nvPr/>
          </p:nvSpPr>
          <p:spPr bwMode="gray">
            <a:xfrm>
              <a:off x="317" y="2914"/>
              <a:ext cx="5047" cy="22"/>
            </a:xfrm>
            <a:prstGeom prst="rect">
              <a:avLst/>
            </a:prstGeom>
            <a:grpFill/>
            <a:ln>
              <a:noFill/>
            </a:ln>
            <a:extLst/>
          </p:spPr>
          <p:txBody>
            <a:bodyPr lIns="0" tIns="0" rIns="0" bIns="0"/>
            <a:lstStyle/>
            <a:p>
              <a:pPr>
                <a:defRPr/>
              </a:pPr>
              <a:endParaRPr lang="de-DE" sz="1600" dirty="0"/>
            </a:p>
            <a:p>
              <a:pPr>
                <a:defRPr/>
              </a:pPr>
              <a:endParaRPr lang="de-DE" sz="1600" dirty="0">
                <a:cs typeface="Arial" charset="0"/>
              </a:endParaRPr>
            </a:p>
            <a:p>
              <a:pPr>
                <a:defRPr/>
              </a:pPr>
              <a:r>
                <a:rPr lang="de-DE" sz="1600" dirty="0">
                  <a:cs typeface="Arial" charset="0"/>
                </a:rPr>
                <a:t> </a:t>
              </a:r>
            </a:p>
            <a:p>
              <a:pPr>
                <a:defRPr/>
              </a:pPr>
              <a:endParaRPr lang="de-DE" sz="1600" dirty="0"/>
            </a:p>
            <a:p>
              <a:pPr>
                <a:defRPr/>
              </a:pPr>
              <a:endParaRPr lang="de-DE" sz="1600" b="1" dirty="0"/>
            </a:p>
          </p:txBody>
        </p:sp>
      </p:grpSp>
      <p:sp>
        <p:nvSpPr>
          <p:cNvPr id="36867" name="Rectangle 5"/>
          <p:cNvSpPr>
            <a:spLocks noChangeArrowheads="1"/>
          </p:cNvSpPr>
          <p:nvPr/>
        </p:nvSpPr>
        <p:spPr bwMode="gray">
          <a:xfrm>
            <a:off x="3341688" y="2043113"/>
            <a:ext cx="5118100" cy="3333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de-DE" sz="1600" b="1" dirty="0">
                <a:solidFill>
                  <a:srgbClr val="004A76"/>
                </a:solidFill>
              </a:rPr>
              <a:t>Verbrauch bei:</a:t>
            </a:r>
          </a:p>
          <a:p>
            <a:r>
              <a:rPr lang="de-DE" sz="1600" dirty="0"/>
              <a:t/>
            </a:r>
            <a:br>
              <a:rPr lang="de-DE" sz="1600" dirty="0"/>
            </a:br>
            <a:r>
              <a:rPr lang="de-DE" sz="1600" b="1" dirty="0">
                <a:solidFill>
                  <a:srgbClr val="004A76"/>
                </a:solidFill>
              </a:rPr>
              <a:t>A   </a:t>
            </a:r>
            <a:r>
              <a:rPr lang="de-DE" sz="1600" dirty="0">
                <a:solidFill>
                  <a:srgbClr val="004A76"/>
                </a:solidFill>
              </a:rPr>
              <a:t>1.200 </a:t>
            </a:r>
            <a:r>
              <a:rPr lang="de-DE" sz="1600" baseline="30000" dirty="0">
                <a:solidFill>
                  <a:srgbClr val="004A76"/>
                </a:solidFill>
              </a:rPr>
              <a:t>1</a:t>
            </a:r>
            <a:r>
              <a:rPr lang="de-DE" sz="1600" dirty="0">
                <a:solidFill>
                  <a:srgbClr val="004A76"/>
                </a:solidFill>
              </a:rPr>
              <a:t>/min:</a:t>
            </a:r>
          </a:p>
          <a:p>
            <a:r>
              <a:rPr lang="de-DE" sz="1600" dirty="0">
                <a:solidFill>
                  <a:srgbClr val="004A76"/>
                </a:solidFill>
              </a:rPr>
              <a:t>(201 </a:t>
            </a:r>
            <a:r>
              <a:rPr lang="de-DE" sz="1600" dirty="0" err="1">
                <a:solidFill>
                  <a:srgbClr val="004A76"/>
                </a:solidFill>
              </a:rPr>
              <a:t>g</a:t>
            </a:r>
            <a:r>
              <a:rPr lang="de-DE" sz="1600" dirty="0">
                <a:solidFill>
                  <a:srgbClr val="004A76"/>
                </a:solidFill>
              </a:rPr>
              <a:t>/kWh x 88 kW) / (0,835 kg/l x 80 km/h x 10)</a:t>
            </a:r>
          </a:p>
          <a:p>
            <a:r>
              <a:rPr lang="de-DE" sz="1600" dirty="0">
                <a:solidFill>
                  <a:srgbClr val="004A76"/>
                </a:solidFill>
              </a:rPr>
              <a:t>= 26,5 l/100 km </a:t>
            </a:r>
          </a:p>
          <a:p>
            <a:endParaRPr lang="de-DE" sz="1600" b="1" dirty="0"/>
          </a:p>
          <a:p>
            <a:r>
              <a:rPr lang="de-DE" sz="1600" b="1" dirty="0">
                <a:solidFill>
                  <a:srgbClr val="FFCC00"/>
                </a:solidFill>
              </a:rPr>
              <a:t>B</a:t>
            </a:r>
            <a:r>
              <a:rPr lang="de-DE" sz="1600" b="1" dirty="0"/>
              <a:t> </a:t>
            </a:r>
            <a:r>
              <a:rPr lang="de-DE" sz="1600" b="1" dirty="0">
                <a:solidFill>
                  <a:srgbClr val="004A76"/>
                </a:solidFill>
              </a:rPr>
              <a:t>  </a:t>
            </a:r>
            <a:r>
              <a:rPr lang="de-DE" sz="1600" dirty="0">
                <a:solidFill>
                  <a:srgbClr val="004A76"/>
                </a:solidFill>
              </a:rPr>
              <a:t>1.600 </a:t>
            </a:r>
            <a:r>
              <a:rPr lang="de-DE" sz="1600" baseline="30000" dirty="0">
                <a:solidFill>
                  <a:srgbClr val="004A76"/>
                </a:solidFill>
              </a:rPr>
              <a:t>1</a:t>
            </a:r>
            <a:r>
              <a:rPr lang="de-DE" sz="1600" dirty="0">
                <a:solidFill>
                  <a:srgbClr val="004A76"/>
                </a:solidFill>
              </a:rPr>
              <a:t>/min:</a:t>
            </a:r>
          </a:p>
          <a:p>
            <a:r>
              <a:rPr lang="de-DE" sz="1600" dirty="0">
                <a:solidFill>
                  <a:srgbClr val="004A76"/>
                </a:solidFill>
              </a:rPr>
              <a:t>(211g/kWh x 88 kW) / (0,835 kg/l x 80 km/h x 10)</a:t>
            </a:r>
          </a:p>
          <a:p>
            <a:r>
              <a:rPr lang="de-DE" sz="1600" dirty="0">
                <a:solidFill>
                  <a:srgbClr val="004A76"/>
                </a:solidFill>
              </a:rPr>
              <a:t>=27,8 l/100km </a:t>
            </a:r>
          </a:p>
          <a:p>
            <a:endParaRPr lang="de-DE" sz="1600" b="1" dirty="0"/>
          </a:p>
          <a:p>
            <a:r>
              <a:rPr lang="de-DE" sz="1600" b="1" dirty="0">
                <a:solidFill>
                  <a:srgbClr val="FFCC00"/>
                </a:solidFill>
              </a:rPr>
              <a:t>C</a:t>
            </a:r>
            <a:r>
              <a:rPr lang="de-DE" sz="1600" b="1" dirty="0"/>
              <a:t>   </a:t>
            </a:r>
            <a:r>
              <a:rPr lang="de-DE" sz="1600" dirty="0">
                <a:solidFill>
                  <a:srgbClr val="004A76"/>
                </a:solidFill>
              </a:rPr>
              <a:t>1.800 </a:t>
            </a:r>
            <a:r>
              <a:rPr lang="de-DE" sz="1600" baseline="30000" dirty="0">
                <a:solidFill>
                  <a:srgbClr val="004A76"/>
                </a:solidFill>
              </a:rPr>
              <a:t>1</a:t>
            </a:r>
            <a:r>
              <a:rPr lang="de-DE" sz="1600" dirty="0">
                <a:solidFill>
                  <a:srgbClr val="004A76"/>
                </a:solidFill>
              </a:rPr>
              <a:t>/min:</a:t>
            </a:r>
          </a:p>
          <a:p>
            <a:r>
              <a:rPr lang="de-DE" sz="1600" dirty="0">
                <a:solidFill>
                  <a:srgbClr val="004A76"/>
                </a:solidFill>
              </a:rPr>
              <a:t>(223 </a:t>
            </a:r>
            <a:r>
              <a:rPr lang="de-DE" sz="1600" dirty="0" err="1">
                <a:solidFill>
                  <a:srgbClr val="004A76"/>
                </a:solidFill>
              </a:rPr>
              <a:t>g</a:t>
            </a:r>
            <a:r>
              <a:rPr lang="de-DE" sz="1600" dirty="0">
                <a:solidFill>
                  <a:srgbClr val="004A76"/>
                </a:solidFill>
              </a:rPr>
              <a:t>/kWh x 8 8kW) / (0,835 kg/l x 80 km/h x 10)</a:t>
            </a:r>
          </a:p>
          <a:p>
            <a:r>
              <a:rPr lang="de-DE" sz="1600" dirty="0">
                <a:solidFill>
                  <a:srgbClr val="004A76"/>
                </a:solidFill>
              </a:rPr>
              <a:t>=29,4 l/100km </a:t>
            </a:r>
          </a:p>
          <a:p>
            <a:endParaRPr lang="de-DE" sz="1600" dirty="0"/>
          </a:p>
          <a:p>
            <a:r>
              <a:rPr lang="de-DE" sz="1600" b="1" dirty="0"/>
              <a:t> </a:t>
            </a:r>
            <a:endParaRPr lang="de-DE" b="1" dirty="0">
              <a:cs typeface="Arial" charset="0"/>
            </a:endParaRPr>
          </a:p>
          <a:p>
            <a:endParaRPr lang="de-DE" sz="1600" dirty="0">
              <a:cs typeface="Arial" charset="0"/>
            </a:endParaRPr>
          </a:p>
          <a:p>
            <a:r>
              <a:rPr lang="de-DE" sz="1600" dirty="0">
                <a:cs typeface="Arial" charset="0"/>
              </a:rPr>
              <a:t> </a:t>
            </a:r>
          </a:p>
          <a:p>
            <a:endParaRPr lang="de-DE" sz="1600" dirty="0"/>
          </a:p>
          <a:p>
            <a:endParaRPr lang="de-DE" sz="1600" b="1" dirty="0"/>
          </a:p>
        </p:txBody>
      </p:sp>
      <p:sp>
        <p:nvSpPr>
          <p:cNvPr id="38916" name="Oval 1"/>
          <p:cNvSpPr>
            <a:spLocks noChangeArrowheads="1"/>
          </p:cNvSpPr>
          <p:nvPr/>
        </p:nvSpPr>
        <p:spPr bwMode="auto">
          <a:xfrm>
            <a:off x="3278188" y="4468813"/>
            <a:ext cx="280987" cy="284162"/>
          </a:xfrm>
          <a:prstGeom prst="ellipse">
            <a:avLst/>
          </a:prstGeom>
          <a:solidFill>
            <a:srgbClr val="FFCC00"/>
          </a:solidFill>
          <a:ln w="9525">
            <a:solidFill>
              <a:schemeClr val="accent1"/>
            </a:solidFill>
            <a:round/>
            <a:headEnd/>
            <a:tailEnd/>
          </a:ln>
        </p:spPr>
        <p:txBody>
          <a:bodyPr wrap="none" lIns="144000" tIns="144000" rIns="144000" bIns="144000" anchor="ctr"/>
          <a:lstStyle/>
          <a:p>
            <a:pPr defTabSz="995363"/>
            <a:endParaRPr lang="de-DE"/>
          </a:p>
        </p:txBody>
      </p:sp>
      <p:sp>
        <p:nvSpPr>
          <p:cNvPr id="38917" name="Oval 13"/>
          <p:cNvSpPr>
            <a:spLocks noChangeArrowheads="1"/>
          </p:cNvSpPr>
          <p:nvPr/>
        </p:nvSpPr>
        <p:spPr bwMode="auto">
          <a:xfrm>
            <a:off x="3276600" y="2519363"/>
            <a:ext cx="282575" cy="284162"/>
          </a:xfrm>
          <a:prstGeom prst="ellipse">
            <a:avLst/>
          </a:prstGeom>
          <a:solidFill>
            <a:srgbClr val="FFCC00"/>
          </a:solidFill>
          <a:ln w="9525">
            <a:solidFill>
              <a:schemeClr val="accent1"/>
            </a:solidFill>
            <a:round/>
            <a:headEnd/>
            <a:tailEnd/>
          </a:ln>
        </p:spPr>
        <p:txBody>
          <a:bodyPr wrap="none" lIns="144000" tIns="144000" rIns="144000" bIns="144000" anchor="ctr"/>
          <a:lstStyle/>
          <a:p>
            <a:pPr defTabSz="995363"/>
            <a:endParaRPr lang="de-DE"/>
          </a:p>
        </p:txBody>
      </p:sp>
      <p:sp>
        <p:nvSpPr>
          <p:cNvPr id="38918" name="Oval 12"/>
          <p:cNvSpPr>
            <a:spLocks noChangeArrowheads="1"/>
          </p:cNvSpPr>
          <p:nvPr/>
        </p:nvSpPr>
        <p:spPr bwMode="auto">
          <a:xfrm>
            <a:off x="3268663" y="3494088"/>
            <a:ext cx="280987" cy="284162"/>
          </a:xfrm>
          <a:prstGeom prst="ellipse">
            <a:avLst/>
          </a:prstGeom>
          <a:solidFill>
            <a:srgbClr val="FFCC00"/>
          </a:solidFill>
          <a:ln w="9525">
            <a:solidFill>
              <a:schemeClr val="accent1"/>
            </a:solidFill>
            <a:round/>
            <a:headEnd/>
            <a:tailEnd/>
          </a:ln>
        </p:spPr>
        <p:txBody>
          <a:bodyPr wrap="none" lIns="144000" tIns="144000" rIns="144000" bIns="144000" anchor="ctr"/>
          <a:lstStyle/>
          <a:p>
            <a:pPr defTabSz="995363"/>
            <a:endParaRPr lang="de-DE"/>
          </a:p>
        </p:txBody>
      </p:sp>
      <p:sp>
        <p:nvSpPr>
          <p:cNvPr id="36871" name="Textfeld 3"/>
          <p:cNvSpPr txBox="1">
            <a:spLocks noChangeArrowheads="1"/>
          </p:cNvSpPr>
          <p:nvPr/>
        </p:nvSpPr>
        <p:spPr bwMode="auto">
          <a:xfrm>
            <a:off x="3265488" y="2492375"/>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b="1"/>
              <a:t>A</a:t>
            </a:r>
          </a:p>
        </p:txBody>
      </p:sp>
      <p:sp>
        <p:nvSpPr>
          <p:cNvPr id="36872" name="Textfeld 14"/>
          <p:cNvSpPr txBox="1">
            <a:spLocks noChangeArrowheads="1"/>
          </p:cNvSpPr>
          <p:nvPr/>
        </p:nvSpPr>
        <p:spPr bwMode="auto">
          <a:xfrm>
            <a:off x="3255963" y="4449763"/>
            <a:ext cx="314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b="1"/>
              <a:t>C</a:t>
            </a:r>
          </a:p>
        </p:txBody>
      </p:sp>
      <p:sp>
        <p:nvSpPr>
          <p:cNvPr id="36873" name="Textfeld 16"/>
          <p:cNvSpPr txBox="1">
            <a:spLocks noChangeArrowheads="1"/>
          </p:cNvSpPr>
          <p:nvPr/>
        </p:nvSpPr>
        <p:spPr bwMode="auto">
          <a:xfrm>
            <a:off x="3265488" y="3475038"/>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b="1"/>
              <a:t>B</a:t>
            </a:r>
          </a:p>
        </p:txBody>
      </p:sp>
      <p:pic>
        <p:nvPicPr>
          <p:cNvPr id="141324" name="Bild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71838" y="5414963"/>
            <a:ext cx="51355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3" name="Gruppierung 19"/>
          <p:cNvGrpSpPr>
            <a:grpSpLocks/>
          </p:cNvGrpSpPr>
          <p:nvPr/>
        </p:nvGrpSpPr>
        <p:grpSpPr bwMode="auto">
          <a:xfrm>
            <a:off x="427038" y="973138"/>
            <a:ext cx="8470900" cy="889000"/>
            <a:chOff x="527904" y="3826439"/>
            <a:chExt cx="7977840" cy="1313397"/>
          </a:xfrm>
        </p:grpSpPr>
        <p:sp>
          <p:nvSpPr>
            <p:cNvPr id="21" name="Legende mit Pfeil nach unten 20"/>
            <p:cNvSpPr>
              <a:spLocks noChangeArrowheads="1"/>
            </p:cNvSpPr>
            <p:nvPr/>
          </p:nvSpPr>
          <p:spPr bwMode="auto">
            <a:xfrm>
              <a:off x="527904" y="3826439"/>
              <a:ext cx="7977840" cy="1313397"/>
            </a:xfrm>
            <a:prstGeom prst="downArrowCallout">
              <a:avLst>
                <a:gd name="adj1" fmla="val 25028"/>
                <a:gd name="adj2" fmla="val 25000"/>
                <a:gd name="adj3" fmla="val 25000"/>
                <a:gd name="adj4" fmla="val 64977"/>
              </a:avLst>
            </a:prstGeom>
            <a:solidFill>
              <a:srgbClr val="7F7F7F"/>
            </a:solidFill>
            <a:ln w="9525">
              <a:solidFill>
                <a:srgbClr val="2D95FE"/>
              </a:solidFill>
              <a:miter lim="800000"/>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38930" name="Textfeld 22"/>
            <p:cNvSpPr txBox="1">
              <a:spLocks noChangeArrowheads="1"/>
            </p:cNvSpPr>
            <p:nvPr/>
          </p:nvSpPr>
          <p:spPr bwMode="auto">
            <a:xfrm>
              <a:off x="779640" y="3877731"/>
              <a:ext cx="7487237" cy="49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de-DE" sz="1600" b="1">
                  <a:solidFill>
                    <a:schemeClr val="bg1"/>
                  </a:solidFill>
                </a:rPr>
                <a:t>Muscheldiagramm</a:t>
              </a:r>
              <a:endParaRPr lang="de-DE">
                <a:solidFill>
                  <a:schemeClr val="bg1"/>
                </a:solidFill>
              </a:endParaRPr>
            </a:p>
          </p:txBody>
        </p:sp>
      </p:grpSp>
      <p:sp>
        <p:nvSpPr>
          <p:cNvPr id="38924" name="Titel 1"/>
          <p:cNvSpPr txBox="1">
            <a:spLocks/>
          </p:cNvSpPr>
          <p:nvPr/>
        </p:nvSpPr>
        <p:spPr bwMode="gray">
          <a:xfrm>
            <a:off x="1317625" y="300038"/>
            <a:ext cx="7165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1400">
                <a:solidFill>
                  <a:schemeClr val="bg1"/>
                </a:solidFill>
              </a:rPr>
              <a:t>1.1  Kinematische Kette / Optimaler Drehzahlbereich beim Schalten</a:t>
            </a:r>
          </a:p>
        </p:txBody>
      </p:sp>
      <p:grpSp>
        <p:nvGrpSpPr>
          <p:cNvPr id="38925" name="Gruppierung 21"/>
          <p:cNvGrpSpPr>
            <a:grpSpLocks/>
          </p:cNvGrpSpPr>
          <p:nvPr/>
        </p:nvGrpSpPr>
        <p:grpSpPr bwMode="auto">
          <a:xfrm>
            <a:off x="8543925" y="6172200"/>
            <a:ext cx="914400" cy="307975"/>
            <a:chOff x="8543901" y="6172200"/>
            <a:chExt cx="914400" cy="307777"/>
          </a:xfrm>
        </p:grpSpPr>
        <p:sp>
          <p:nvSpPr>
            <p:cNvPr id="38927"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38928" name="Textfeld 23"/>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9</a:t>
              </a:r>
            </a:p>
          </p:txBody>
        </p:sp>
      </p:grpSp>
      <p:pic>
        <p:nvPicPr>
          <p:cNvPr id="22" name="Bild 2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4663" y="2001838"/>
            <a:ext cx="2566987"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out)">
                                      <p:cBhvr>
                                        <p:cTn id="7" dur="20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32" fill="hold" nodeType="clickEffect">
                                  <p:stCondLst>
                                    <p:cond delay="0"/>
                                  </p:stCondLst>
                                  <p:childTnLst>
                                    <p:set>
                                      <p:cBhvr>
                                        <p:cTn id="11" dur="1" fill="hold">
                                          <p:stCondLst>
                                            <p:cond delay="0"/>
                                          </p:stCondLst>
                                        </p:cTn>
                                        <p:tgtEl>
                                          <p:spTgt spid="141324"/>
                                        </p:tgtEl>
                                        <p:attrNameLst>
                                          <p:attrName>style.visibility</p:attrName>
                                        </p:attrNameLst>
                                      </p:cBhvr>
                                      <p:to>
                                        <p:strVal val="visible"/>
                                      </p:to>
                                    </p:set>
                                    <p:animEffect transition="in" filter="circle(out)">
                                      <p:cBhvr>
                                        <p:cTn id="12" dur="2000"/>
                                        <p:tgtEl>
                                          <p:spTgt spid="1413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6867">
                                            <p:txEl>
                                              <p:pRg st="0" end="0"/>
                                            </p:txEl>
                                          </p:spTgt>
                                        </p:tgtEl>
                                        <p:attrNameLst>
                                          <p:attrName>style.visibility</p:attrName>
                                        </p:attrNameLst>
                                      </p:cBhvr>
                                      <p:to>
                                        <p:strVal val="visible"/>
                                      </p:to>
                                    </p:set>
                                    <p:animEffect transition="in" filter="fade">
                                      <p:cBhvr>
                                        <p:cTn id="17" dur="500"/>
                                        <p:tgtEl>
                                          <p:spTgt spid="3686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6867">
                                            <p:txEl>
                                              <p:pRg st="1" end="1"/>
                                            </p:txEl>
                                          </p:spTgt>
                                        </p:tgtEl>
                                        <p:attrNameLst>
                                          <p:attrName>style.visibility</p:attrName>
                                        </p:attrNameLst>
                                      </p:cBhvr>
                                      <p:to>
                                        <p:strVal val="visible"/>
                                      </p:to>
                                    </p:set>
                                    <p:animEffect transition="in" filter="fade">
                                      <p:cBhvr>
                                        <p:cTn id="22" dur="500"/>
                                        <p:tgtEl>
                                          <p:spTgt spid="36867">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871"/>
                                        </p:tgtEl>
                                        <p:attrNameLst>
                                          <p:attrName>style.visibility</p:attrName>
                                        </p:attrNameLst>
                                      </p:cBhvr>
                                      <p:to>
                                        <p:strVal val="visible"/>
                                      </p:to>
                                    </p:set>
                                    <p:animEffect transition="in" filter="fade">
                                      <p:cBhvr>
                                        <p:cTn id="25" dur="500"/>
                                        <p:tgtEl>
                                          <p:spTgt spid="3687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36867">
                                            <p:txEl>
                                              <p:pRg st="2" end="2"/>
                                            </p:txEl>
                                          </p:spTgt>
                                        </p:tgtEl>
                                        <p:attrNameLst>
                                          <p:attrName>style.visibility</p:attrName>
                                        </p:attrNameLst>
                                      </p:cBhvr>
                                      <p:to>
                                        <p:strVal val="visible"/>
                                      </p:to>
                                    </p:set>
                                    <p:animEffect transition="in" filter="fade">
                                      <p:cBhvr>
                                        <p:cTn id="30" dur="500"/>
                                        <p:tgtEl>
                                          <p:spTgt spid="36867">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36867">
                                            <p:txEl>
                                              <p:pRg st="3" end="3"/>
                                            </p:txEl>
                                          </p:spTgt>
                                        </p:tgtEl>
                                        <p:attrNameLst>
                                          <p:attrName>style.visibility</p:attrName>
                                        </p:attrNameLst>
                                      </p:cBhvr>
                                      <p:to>
                                        <p:strVal val="visible"/>
                                      </p:to>
                                    </p:set>
                                    <p:animEffect transition="in" filter="fade">
                                      <p:cBhvr>
                                        <p:cTn id="35" dur="500"/>
                                        <p:tgtEl>
                                          <p:spTgt spid="36867">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6873"/>
                                        </p:tgtEl>
                                        <p:attrNameLst>
                                          <p:attrName>style.visibility</p:attrName>
                                        </p:attrNameLst>
                                      </p:cBhvr>
                                      <p:to>
                                        <p:strVal val="visible"/>
                                      </p:to>
                                    </p:set>
                                    <p:animEffect transition="in" filter="fade">
                                      <p:cBhvr>
                                        <p:cTn id="40" dur="500"/>
                                        <p:tgtEl>
                                          <p:spTgt spid="36873"/>
                                        </p:tgtEl>
                                      </p:cBhvr>
                                    </p:animEffect>
                                  </p:childTnLst>
                                </p:cTn>
                              </p:par>
                              <p:par>
                                <p:cTn id="41" presetID="10" presetClass="entr" presetSubtype="0" fill="hold" nodeType="withEffect">
                                  <p:stCondLst>
                                    <p:cond delay="0"/>
                                  </p:stCondLst>
                                  <p:childTnLst>
                                    <p:set>
                                      <p:cBhvr>
                                        <p:cTn id="42" dur="1" fill="hold">
                                          <p:stCondLst>
                                            <p:cond delay="0"/>
                                          </p:stCondLst>
                                        </p:cTn>
                                        <p:tgtEl>
                                          <p:spTgt spid="36867">
                                            <p:txEl>
                                              <p:pRg st="5" end="5"/>
                                            </p:txEl>
                                          </p:spTgt>
                                        </p:tgtEl>
                                        <p:attrNameLst>
                                          <p:attrName>style.visibility</p:attrName>
                                        </p:attrNameLst>
                                      </p:cBhvr>
                                      <p:to>
                                        <p:strVal val="visible"/>
                                      </p:to>
                                    </p:set>
                                    <p:animEffect transition="in" filter="fade">
                                      <p:cBhvr>
                                        <p:cTn id="43" dur="500"/>
                                        <p:tgtEl>
                                          <p:spTgt spid="36867">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36867">
                                            <p:txEl>
                                              <p:pRg st="6" end="6"/>
                                            </p:txEl>
                                          </p:spTgt>
                                        </p:tgtEl>
                                        <p:attrNameLst>
                                          <p:attrName>style.visibility</p:attrName>
                                        </p:attrNameLst>
                                      </p:cBhvr>
                                      <p:to>
                                        <p:strVal val="visible"/>
                                      </p:to>
                                    </p:set>
                                    <p:animEffect transition="in" filter="fade">
                                      <p:cBhvr>
                                        <p:cTn id="48" dur="500"/>
                                        <p:tgtEl>
                                          <p:spTgt spid="36867">
                                            <p:txEl>
                                              <p:pRg st="6" end="6"/>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36867">
                                            <p:txEl>
                                              <p:pRg st="7" end="7"/>
                                            </p:txEl>
                                          </p:spTgt>
                                        </p:tgtEl>
                                        <p:attrNameLst>
                                          <p:attrName>style.visibility</p:attrName>
                                        </p:attrNameLst>
                                      </p:cBhvr>
                                      <p:to>
                                        <p:strVal val="visible"/>
                                      </p:to>
                                    </p:set>
                                    <p:animEffect transition="in" filter="fade">
                                      <p:cBhvr>
                                        <p:cTn id="53" dur="500"/>
                                        <p:tgtEl>
                                          <p:spTgt spid="36867">
                                            <p:txEl>
                                              <p:pRg st="7" end="7"/>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6872"/>
                                        </p:tgtEl>
                                        <p:attrNameLst>
                                          <p:attrName>style.visibility</p:attrName>
                                        </p:attrNameLst>
                                      </p:cBhvr>
                                      <p:to>
                                        <p:strVal val="visible"/>
                                      </p:to>
                                    </p:set>
                                    <p:animEffect transition="in" filter="fade">
                                      <p:cBhvr>
                                        <p:cTn id="58" dur="500"/>
                                        <p:tgtEl>
                                          <p:spTgt spid="36872"/>
                                        </p:tgtEl>
                                      </p:cBhvr>
                                    </p:animEffect>
                                  </p:childTnLst>
                                </p:cTn>
                              </p:par>
                              <p:par>
                                <p:cTn id="59" presetID="10" presetClass="entr" presetSubtype="0" fill="hold" nodeType="withEffect">
                                  <p:stCondLst>
                                    <p:cond delay="0"/>
                                  </p:stCondLst>
                                  <p:childTnLst>
                                    <p:set>
                                      <p:cBhvr>
                                        <p:cTn id="60" dur="1" fill="hold">
                                          <p:stCondLst>
                                            <p:cond delay="0"/>
                                          </p:stCondLst>
                                        </p:cTn>
                                        <p:tgtEl>
                                          <p:spTgt spid="36867">
                                            <p:txEl>
                                              <p:pRg st="9" end="9"/>
                                            </p:txEl>
                                          </p:spTgt>
                                        </p:tgtEl>
                                        <p:attrNameLst>
                                          <p:attrName>style.visibility</p:attrName>
                                        </p:attrNameLst>
                                      </p:cBhvr>
                                      <p:to>
                                        <p:strVal val="visible"/>
                                      </p:to>
                                    </p:set>
                                    <p:animEffect transition="in" filter="fade">
                                      <p:cBhvr>
                                        <p:cTn id="61" dur="500"/>
                                        <p:tgtEl>
                                          <p:spTgt spid="36867">
                                            <p:txEl>
                                              <p:pRg st="9" end="9"/>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36867">
                                            <p:txEl>
                                              <p:pRg st="10" end="10"/>
                                            </p:txEl>
                                          </p:spTgt>
                                        </p:tgtEl>
                                        <p:attrNameLst>
                                          <p:attrName>style.visibility</p:attrName>
                                        </p:attrNameLst>
                                      </p:cBhvr>
                                      <p:to>
                                        <p:strVal val="visible"/>
                                      </p:to>
                                    </p:set>
                                    <p:animEffect transition="in" filter="fade">
                                      <p:cBhvr>
                                        <p:cTn id="66" dur="500"/>
                                        <p:tgtEl>
                                          <p:spTgt spid="36867">
                                            <p:txEl>
                                              <p:pRg st="10" end="10"/>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36867">
                                            <p:txEl>
                                              <p:pRg st="11" end="11"/>
                                            </p:txEl>
                                          </p:spTgt>
                                        </p:tgtEl>
                                        <p:attrNameLst>
                                          <p:attrName>style.visibility</p:attrName>
                                        </p:attrNameLst>
                                      </p:cBhvr>
                                      <p:to>
                                        <p:strVal val="visible"/>
                                      </p:to>
                                    </p:set>
                                    <p:animEffect transition="in" filter="fade">
                                      <p:cBhvr>
                                        <p:cTn id="71" dur="500"/>
                                        <p:tgtEl>
                                          <p:spTgt spid="368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36872" grpId="0"/>
      <p:bldP spid="368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1"/>
          <p:cNvSpPr>
            <a:spLocks noGrp="1"/>
          </p:cNvSpPr>
          <p:nvPr>
            <p:ph type="title"/>
          </p:nvPr>
        </p:nvSpPr>
        <p:spPr/>
        <p:txBody>
          <a:bodyPr/>
          <a:lstStyle/>
          <a:p>
            <a:r>
              <a:rPr lang="de-DE">
                <a:latin typeface="Arial" charset="0"/>
                <a:ea typeface="ＭＳ Ｐゴシック" charset="0"/>
              </a:rPr>
              <a:t>1.1  Kinematische Kette / Antriebsstrang</a:t>
            </a:r>
          </a:p>
        </p:txBody>
      </p:sp>
      <p:sp>
        <p:nvSpPr>
          <p:cNvPr id="40962"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DE21AEC-5972-AD43-85FC-B7AA8A486387}" type="slidenum">
              <a:rPr lang="en-US" sz="1000"/>
              <a:pPr eaLnBrk="1" hangingPunct="1"/>
              <a:t>18</a:t>
            </a:fld>
            <a:endParaRPr lang="en-US" sz="1000"/>
          </a:p>
        </p:txBody>
      </p:sp>
      <p:grpSp>
        <p:nvGrpSpPr>
          <p:cNvPr id="40963" name="Gruppierung 7"/>
          <p:cNvGrpSpPr>
            <a:grpSpLocks/>
          </p:cNvGrpSpPr>
          <p:nvPr/>
        </p:nvGrpSpPr>
        <p:grpSpPr bwMode="auto">
          <a:xfrm>
            <a:off x="8543925" y="6172200"/>
            <a:ext cx="914400" cy="307975"/>
            <a:chOff x="8543901" y="6172200"/>
            <a:chExt cx="914400" cy="307777"/>
          </a:xfrm>
        </p:grpSpPr>
        <p:sp>
          <p:nvSpPr>
            <p:cNvPr id="40977"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40978" name="Textfeld 10"/>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10</a:t>
              </a:r>
            </a:p>
          </p:txBody>
        </p:sp>
      </p:grpSp>
      <p:pic>
        <p:nvPicPr>
          <p:cNvPr id="29"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00" y="1944688"/>
            <a:ext cx="7912100"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5"/>
          <p:cNvSpPr txBox="1">
            <a:spLocks noChangeArrowheads="1"/>
          </p:cNvSpPr>
          <p:nvPr/>
        </p:nvSpPr>
        <p:spPr bwMode="auto">
          <a:xfrm rot="970255">
            <a:off x="6991350" y="2543175"/>
            <a:ext cx="6651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200" b="1">
                <a:solidFill>
                  <a:srgbClr val="004A76"/>
                </a:solidFill>
              </a:rPr>
              <a:t>Motor</a:t>
            </a:r>
          </a:p>
        </p:txBody>
      </p:sp>
      <p:sp>
        <p:nvSpPr>
          <p:cNvPr id="15" name="Textfeld 13"/>
          <p:cNvSpPr txBox="1">
            <a:spLocks noChangeArrowheads="1"/>
          </p:cNvSpPr>
          <p:nvPr/>
        </p:nvSpPr>
        <p:spPr bwMode="auto">
          <a:xfrm rot="1206093">
            <a:off x="5087938" y="4814888"/>
            <a:ext cx="923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200" b="1">
                <a:solidFill>
                  <a:srgbClr val="004A76"/>
                </a:solidFill>
              </a:rPr>
              <a:t>Kupplung</a:t>
            </a:r>
          </a:p>
        </p:txBody>
      </p:sp>
      <p:sp>
        <p:nvSpPr>
          <p:cNvPr id="16" name="Textfeld 14"/>
          <p:cNvSpPr txBox="1">
            <a:spLocks noChangeArrowheads="1"/>
          </p:cNvSpPr>
          <p:nvPr/>
        </p:nvSpPr>
        <p:spPr bwMode="auto">
          <a:xfrm rot="1143468">
            <a:off x="4432300" y="4710113"/>
            <a:ext cx="868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200" b="1">
                <a:solidFill>
                  <a:srgbClr val="004A76"/>
                </a:solidFill>
              </a:rPr>
              <a:t>Getriebe</a:t>
            </a:r>
          </a:p>
        </p:txBody>
      </p:sp>
      <p:sp>
        <p:nvSpPr>
          <p:cNvPr id="17" name="Textfeld 15"/>
          <p:cNvSpPr txBox="1">
            <a:spLocks noChangeArrowheads="1"/>
          </p:cNvSpPr>
          <p:nvPr/>
        </p:nvSpPr>
        <p:spPr bwMode="auto">
          <a:xfrm rot="1116471">
            <a:off x="2833688" y="3773488"/>
            <a:ext cx="1273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200" b="1">
                <a:solidFill>
                  <a:srgbClr val="004A76"/>
                </a:solidFill>
              </a:rPr>
              <a:t>Kardanwelle</a:t>
            </a:r>
          </a:p>
          <a:p>
            <a:pPr eaLnBrk="1" hangingPunct="1"/>
            <a:r>
              <a:rPr lang="de-DE" sz="1200" b="1">
                <a:solidFill>
                  <a:srgbClr val="004A76"/>
                </a:solidFill>
              </a:rPr>
              <a:t>(Gelenkwelle)</a:t>
            </a:r>
          </a:p>
        </p:txBody>
      </p:sp>
      <p:sp>
        <p:nvSpPr>
          <p:cNvPr id="18" name="Textfeld 16"/>
          <p:cNvSpPr txBox="1">
            <a:spLocks noChangeArrowheads="1"/>
          </p:cNvSpPr>
          <p:nvPr/>
        </p:nvSpPr>
        <p:spPr bwMode="auto">
          <a:xfrm rot="-1812698">
            <a:off x="984250" y="1755775"/>
            <a:ext cx="1792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200" b="1">
                <a:solidFill>
                  <a:srgbClr val="004A76"/>
                </a:solidFill>
              </a:rPr>
              <a:t>Differenzialgetriebe</a:t>
            </a:r>
          </a:p>
          <a:p>
            <a:pPr eaLnBrk="1" hangingPunct="1"/>
            <a:r>
              <a:rPr lang="de-DE" sz="1200" b="1">
                <a:solidFill>
                  <a:srgbClr val="004A76"/>
                </a:solidFill>
              </a:rPr>
              <a:t>(Ausgleichsgetriebe)</a:t>
            </a:r>
          </a:p>
        </p:txBody>
      </p:sp>
      <p:sp>
        <p:nvSpPr>
          <p:cNvPr id="19" name="Geschweifte Klammer links 8"/>
          <p:cNvSpPr>
            <a:spLocks/>
          </p:cNvSpPr>
          <p:nvPr/>
        </p:nvSpPr>
        <p:spPr bwMode="auto">
          <a:xfrm rot="6521631">
            <a:off x="6957219" y="1761332"/>
            <a:ext cx="469900" cy="2557462"/>
          </a:xfrm>
          <a:prstGeom prst="leftBrace">
            <a:avLst>
              <a:gd name="adj1" fmla="val 8290"/>
              <a:gd name="adj2" fmla="val 50000"/>
            </a:avLst>
          </a:prstGeom>
          <a:noFill/>
          <a:ln w="38100">
            <a:solidFill>
              <a:srgbClr val="004A76"/>
            </a:solidFill>
            <a:round/>
            <a:headEnd/>
            <a:tailEnd/>
          </a:ln>
          <a:extLst>
            <a:ext uri="{909E8E84-426E-40dd-AFC4-6F175D3DCCD1}">
              <a14:hiddenFill xmlns:a14="http://schemas.microsoft.com/office/drawing/2010/main">
                <a:solidFill>
                  <a:srgbClr val="FFFFFF"/>
                </a:solidFill>
              </a14:hiddenFill>
            </a:ext>
          </a:extLst>
        </p:spPr>
        <p:txBody>
          <a:bodyPr wrap="none" lIns="144000" tIns="144000" rIns="144000" bIns="144000" anchor="ctr"/>
          <a:lstStyle/>
          <a:p>
            <a:pPr defTabSz="995363"/>
            <a:endParaRPr lang="de-DE"/>
          </a:p>
        </p:txBody>
      </p:sp>
      <p:sp>
        <p:nvSpPr>
          <p:cNvPr id="20" name="Geschweifte Klammer links 8"/>
          <p:cNvSpPr>
            <a:spLocks/>
          </p:cNvSpPr>
          <p:nvPr/>
        </p:nvSpPr>
        <p:spPr bwMode="auto">
          <a:xfrm rot="3587302">
            <a:off x="1976438" y="1887537"/>
            <a:ext cx="255588" cy="855663"/>
          </a:xfrm>
          <a:prstGeom prst="leftBrace">
            <a:avLst>
              <a:gd name="adj1" fmla="val 8292"/>
              <a:gd name="adj2" fmla="val 50000"/>
            </a:avLst>
          </a:prstGeom>
          <a:solidFill>
            <a:schemeClr val="bg1"/>
          </a:solidFill>
          <a:ln w="38100">
            <a:solidFill>
              <a:srgbClr val="004A76"/>
            </a:solidFill>
            <a:round/>
            <a:headEnd/>
            <a:tailEnd/>
          </a:ln>
        </p:spPr>
        <p:txBody>
          <a:bodyPr wrap="none" lIns="144000" tIns="144000" rIns="144000" bIns="144000" anchor="ctr"/>
          <a:lstStyle/>
          <a:p>
            <a:pPr defTabSz="995363"/>
            <a:endParaRPr lang="de-DE"/>
          </a:p>
        </p:txBody>
      </p:sp>
      <p:sp>
        <p:nvSpPr>
          <p:cNvPr id="21" name="Geschweifte Klammer links 8"/>
          <p:cNvSpPr>
            <a:spLocks/>
          </p:cNvSpPr>
          <p:nvPr/>
        </p:nvSpPr>
        <p:spPr bwMode="auto">
          <a:xfrm rot="-4283529">
            <a:off x="3491707" y="2677318"/>
            <a:ext cx="254000" cy="1909763"/>
          </a:xfrm>
          <a:prstGeom prst="leftBrace">
            <a:avLst>
              <a:gd name="adj1" fmla="val 8319"/>
              <a:gd name="adj2" fmla="val 50000"/>
            </a:avLst>
          </a:prstGeom>
          <a:solidFill>
            <a:schemeClr val="bg1"/>
          </a:solidFill>
          <a:ln w="38100">
            <a:solidFill>
              <a:srgbClr val="004A76"/>
            </a:solidFill>
            <a:round/>
            <a:headEnd/>
            <a:tailEnd/>
          </a:ln>
        </p:spPr>
        <p:txBody>
          <a:bodyPr wrap="none" lIns="144000" tIns="144000" rIns="144000" bIns="144000" anchor="ctr"/>
          <a:lstStyle/>
          <a:p>
            <a:pPr defTabSz="995363"/>
            <a:endParaRPr lang="de-DE"/>
          </a:p>
        </p:txBody>
      </p:sp>
      <p:sp>
        <p:nvSpPr>
          <p:cNvPr id="22" name="Geschweifte Klammer links 8"/>
          <p:cNvSpPr>
            <a:spLocks/>
          </p:cNvSpPr>
          <p:nvPr/>
        </p:nvSpPr>
        <p:spPr bwMode="auto">
          <a:xfrm rot="-4256532">
            <a:off x="4871244" y="4287044"/>
            <a:ext cx="261938" cy="615950"/>
          </a:xfrm>
          <a:prstGeom prst="leftBrace">
            <a:avLst>
              <a:gd name="adj1" fmla="val 8296"/>
              <a:gd name="adj2" fmla="val 50000"/>
            </a:avLst>
          </a:prstGeom>
          <a:solidFill>
            <a:schemeClr val="bg1"/>
          </a:solidFill>
          <a:ln w="38100">
            <a:solidFill>
              <a:srgbClr val="004A76"/>
            </a:solidFill>
            <a:round/>
            <a:headEnd/>
            <a:tailEnd/>
          </a:ln>
        </p:spPr>
        <p:txBody>
          <a:bodyPr wrap="none" lIns="144000" tIns="144000" rIns="144000" bIns="144000" anchor="ctr"/>
          <a:lstStyle/>
          <a:p>
            <a:pPr defTabSz="995363"/>
            <a:endParaRPr lang="de-DE"/>
          </a:p>
        </p:txBody>
      </p:sp>
      <p:sp>
        <p:nvSpPr>
          <p:cNvPr id="23" name="Geschweifte Klammer links 8"/>
          <p:cNvSpPr>
            <a:spLocks/>
          </p:cNvSpPr>
          <p:nvPr/>
        </p:nvSpPr>
        <p:spPr bwMode="auto">
          <a:xfrm rot="-4193907">
            <a:off x="5364957" y="4566444"/>
            <a:ext cx="261937" cy="244475"/>
          </a:xfrm>
          <a:prstGeom prst="leftBrace">
            <a:avLst>
              <a:gd name="adj1" fmla="val 8259"/>
              <a:gd name="adj2" fmla="val 50000"/>
            </a:avLst>
          </a:prstGeom>
          <a:solidFill>
            <a:schemeClr val="bg1"/>
          </a:solidFill>
          <a:ln w="38100">
            <a:solidFill>
              <a:srgbClr val="004A76"/>
            </a:solidFill>
            <a:round/>
            <a:headEnd/>
            <a:tailEnd/>
          </a:ln>
        </p:spPr>
        <p:txBody>
          <a:bodyPr wrap="none" lIns="144000" tIns="144000" rIns="144000" bIns="144000" anchor="ctr"/>
          <a:lstStyle/>
          <a:p>
            <a:pPr defTabSz="995363"/>
            <a:endParaRPr lang="de-DE"/>
          </a:p>
        </p:txBody>
      </p:sp>
      <p:sp>
        <p:nvSpPr>
          <p:cNvPr id="24" name="Textfeld 16"/>
          <p:cNvSpPr txBox="1">
            <a:spLocks noChangeArrowheads="1"/>
          </p:cNvSpPr>
          <p:nvPr/>
        </p:nvSpPr>
        <p:spPr bwMode="auto">
          <a:xfrm rot="1262455">
            <a:off x="2819400" y="1436688"/>
            <a:ext cx="162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200" b="1">
                <a:solidFill>
                  <a:srgbClr val="004A76"/>
                </a:solidFill>
              </a:rPr>
              <a:t>Außenplaneten-getriebe (optional)</a:t>
            </a:r>
          </a:p>
        </p:txBody>
      </p:sp>
      <p:sp>
        <p:nvSpPr>
          <p:cNvPr id="25" name="Geschweifte Klammer links 8"/>
          <p:cNvSpPr>
            <a:spLocks/>
          </p:cNvSpPr>
          <p:nvPr/>
        </p:nvSpPr>
        <p:spPr bwMode="auto">
          <a:xfrm rot="6662455">
            <a:off x="3322638" y="1631950"/>
            <a:ext cx="255587" cy="855663"/>
          </a:xfrm>
          <a:prstGeom prst="leftBrace">
            <a:avLst>
              <a:gd name="adj1" fmla="val 8292"/>
              <a:gd name="adj2" fmla="val 50000"/>
            </a:avLst>
          </a:prstGeom>
          <a:solidFill>
            <a:schemeClr val="bg1"/>
          </a:solidFill>
          <a:ln w="38100">
            <a:solidFill>
              <a:srgbClr val="004A76"/>
            </a:solidFill>
            <a:round/>
            <a:headEnd/>
            <a:tailEnd/>
          </a:ln>
        </p:spPr>
        <p:txBody>
          <a:bodyPr wrap="none" lIns="144000" tIns="144000" rIns="144000" bIns="144000" anchor="ctr"/>
          <a:lstStyle/>
          <a:p>
            <a:pPr defTabSz="995363"/>
            <a:endParaRPr lang="de-DE"/>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out)">
                                      <p:cBhvr>
                                        <p:cTn id="7" dur="1000"/>
                                        <p:tgtEl>
                                          <p:spTgt spid="2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animBg="1"/>
      <p:bldP spid="20" grpId="0" animBg="1"/>
      <p:bldP spid="21" grpId="0" animBg="1"/>
      <p:bldP spid="22" grpId="0" animBg="1"/>
      <p:bldP spid="23" grpId="0" animBg="1"/>
      <p:bldP spid="24" grpId="0"/>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el 1"/>
          <p:cNvSpPr>
            <a:spLocks noGrp="1"/>
          </p:cNvSpPr>
          <p:nvPr>
            <p:ph type="title"/>
          </p:nvPr>
        </p:nvSpPr>
        <p:spPr/>
        <p:txBody>
          <a:bodyPr/>
          <a:lstStyle/>
          <a:p>
            <a:r>
              <a:rPr lang="de-DE">
                <a:latin typeface="Arial" charset="0"/>
                <a:ea typeface="ＭＳ Ｐゴシック" charset="0"/>
              </a:rPr>
              <a:t>1.1  Kinematische Kette / Motor</a:t>
            </a:r>
          </a:p>
        </p:txBody>
      </p:sp>
      <p:sp>
        <p:nvSpPr>
          <p:cNvPr id="43010"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AC713CA-6E3D-C049-9CF7-9AADC4198C1D}" type="slidenum">
              <a:rPr lang="en-US" sz="1000"/>
              <a:pPr eaLnBrk="1" hangingPunct="1"/>
              <a:t>19</a:t>
            </a:fld>
            <a:endParaRPr lang="en-US" sz="1000"/>
          </a:p>
        </p:txBody>
      </p:sp>
      <p:pic>
        <p:nvPicPr>
          <p:cNvPr id="38916" name="Bild 2" descr="226A.jpg"/>
          <p:cNvPicPr>
            <a:picLocks noChangeAspect="1"/>
          </p:cNvPicPr>
          <p:nvPr/>
        </p:nvPicPr>
        <p:blipFill>
          <a:blip r:embed="rId3" cstate="screen">
            <a:duotone>
              <a:prstClr val="black"/>
              <a:schemeClr val="accent1">
                <a:tint val="45000"/>
                <a:satMod val="400000"/>
              </a:schemeClr>
            </a:duotone>
            <a:alphaModFix amt="83000"/>
            <a:extLst>
              <a:ext uri="{28A0092B-C50C-407E-A947-70E740481C1C}">
                <a14:useLocalDpi xmlns:a14="http://schemas.microsoft.com/office/drawing/2010/main"/>
              </a:ext>
            </a:extLst>
          </a:blip>
          <a:srcRect/>
          <a:stretch>
            <a:fillRect/>
          </a:stretch>
        </p:blipFill>
        <p:spPr bwMode="auto">
          <a:xfrm>
            <a:off x="539750" y="1566863"/>
            <a:ext cx="3888317" cy="3625850"/>
          </a:xfrm>
          <a:prstGeom prst="rect">
            <a:avLst/>
          </a:prstGeom>
          <a:noFill/>
          <a:ln>
            <a:noFill/>
          </a:ln>
          <a:extLst/>
        </p:spPr>
      </p:pic>
      <p:pic>
        <p:nvPicPr>
          <p:cNvPr id="38917" name="Bild 3" descr="226B.jpg"/>
          <p:cNvPicPr>
            <a:picLocks noChangeAspect="1"/>
          </p:cNvPicPr>
          <p:nvPr/>
        </p:nvPicPr>
        <p:blipFill>
          <a:blip r:embed="rId4" cstate="screen">
            <a:duotone>
              <a:prstClr val="black"/>
              <a:schemeClr val="accent1">
                <a:tint val="45000"/>
                <a:satMod val="400000"/>
              </a:schemeClr>
            </a:duotone>
            <a:alphaModFix amt="83000"/>
            <a:extLst>
              <a:ext uri="{28A0092B-C50C-407E-A947-70E740481C1C}">
                <a14:useLocalDpi xmlns:a14="http://schemas.microsoft.com/office/drawing/2010/main"/>
              </a:ext>
            </a:extLst>
          </a:blip>
          <a:srcRect/>
          <a:stretch>
            <a:fillRect/>
          </a:stretch>
        </p:blipFill>
        <p:spPr bwMode="auto">
          <a:xfrm>
            <a:off x="4766732" y="1564216"/>
            <a:ext cx="4022197" cy="3634317"/>
          </a:xfrm>
          <a:prstGeom prst="rect">
            <a:avLst/>
          </a:prstGeom>
          <a:noFill/>
          <a:ln>
            <a:noFill/>
          </a:ln>
          <a:extLst/>
        </p:spPr>
      </p:pic>
      <p:sp>
        <p:nvSpPr>
          <p:cNvPr id="20485" name="Textfeld 4"/>
          <p:cNvSpPr txBox="1">
            <a:spLocks noChangeArrowheads="1"/>
          </p:cNvSpPr>
          <p:nvPr/>
        </p:nvSpPr>
        <p:spPr bwMode="auto">
          <a:xfrm>
            <a:off x="530225" y="5308600"/>
            <a:ext cx="184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Reihenmotor</a:t>
            </a:r>
          </a:p>
        </p:txBody>
      </p:sp>
      <p:sp>
        <p:nvSpPr>
          <p:cNvPr id="38919" name="Textfeld 18"/>
          <p:cNvSpPr txBox="1">
            <a:spLocks noChangeArrowheads="1"/>
          </p:cNvSpPr>
          <p:nvPr/>
        </p:nvSpPr>
        <p:spPr bwMode="auto">
          <a:xfrm>
            <a:off x="4772025" y="5294313"/>
            <a:ext cx="1843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V-Motor</a:t>
            </a:r>
          </a:p>
        </p:txBody>
      </p:sp>
      <p:grpSp>
        <p:nvGrpSpPr>
          <p:cNvPr id="43015" name="Gruppierung 7"/>
          <p:cNvGrpSpPr>
            <a:grpSpLocks/>
          </p:cNvGrpSpPr>
          <p:nvPr/>
        </p:nvGrpSpPr>
        <p:grpSpPr bwMode="auto">
          <a:xfrm>
            <a:off x="8543925" y="6172200"/>
            <a:ext cx="914400" cy="307975"/>
            <a:chOff x="8543901" y="6172200"/>
            <a:chExt cx="914400" cy="307777"/>
          </a:xfrm>
        </p:grpSpPr>
        <p:sp>
          <p:nvSpPr>
            <p:cNvPr id="43016"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43017" name="Textfeld 12"/>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11</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917"/>
                                        </p:tgtEl>
                                        <p:attrNameLst>
                                          <p:attrName>style.visibility</p:attrName>
                                        </p:attrNameLst>
                                      </p:cBhvr>
                                      <p:to>
                                        <p:strVal val="visible"/>
                                      </p:to>
                                    </p:set>
                                    <p:animEffect transition="in" filter="fade">
                                      <p:cBhvr>
                                        <p:cTn id="12" dur="500"/>
                                        <p:tgtEl>
                                          <p:spTgt spid="38917"/>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8919"/>
                                        </p:tgtEl>
                                        <p:attrNameLst>
                                          <p:attrName>style.visibility</p:attrName>
                                        </p:attrNameLst>
                                      </p:cBhvr>
                                      <p:to>
                                        <p:strVal val="visible"/>
                                      </p:to>
                                    </p:set>
                                    <p:animEffect transition="in" filter="fade">
                                      <p:cBhvr>
                                        <p:cTn id="16" dur="5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389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2C98F0C-58F1-1445-B93D-8AC211B2A760}" type="slidenum">
              <a:rPr lang="en-US" sz="1000">
                <a:solidFill>
                  <a:srgbClr val="FFFFFF"/>
                </a:solidFill>
              </a:rPr>
              <a:pPr eaLnBrk="1" hangingPunct="1"/>
              <a:t>2</a:t>
            </a:fld>
            <a:endParaRPr lang="en-US" sz="1000">
              <a:solidFill>
                <a:srgbClr val="FFFFFF"/>
              </a:solidFill>
            </a:endParaRPr>
          </a:p>
        </p:txBody>
      </p:sp>
      <p:grpSp>
        <p:nvGrpSpPr>
          <p:cNvPr id="8194" name="Gruppierung 7"/>
          <p:cNvGrpSpPr>
            <a:grpSpLocks/>
          </p:cNvGrpSpPr>
          <p:nvPr/>
        </p:nvGrpSpPr>
        <p:grpSpPr bwMode="auto">
          <a:xfrm>
            <a:off x="8543925" y="6172200"/>
            <a:ext cx="914400" cy="307975"/>
            <a:chOff x="8543901" y="6172200"/>
            <a:chExt cx="914400" cy="307777"/>
          </a:xfrm>
        </p:grpSpPr>
        <p:sp>
          <p:nvSpPr>
            <p:cNvPr id="8196"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8197" name="Textfeld 10"/>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a:t>
              </a:r>
            </a:p>
          </p:txBody>
        </p:sp>
      </p:grpSp>
      <p:pic>
        <p:nvPicPr>
          <p:cNvPr id="8195" name="Bild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20788" y="114300"/>
            <a:ext cx="4722812" cy="630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el 1"/>
          <p:cNvSpPr>
            <a:spLocks noGrp="1"/>
          </p:cNvSpPr>
          <p:nvPr>
            <p:ph type="title"/>
          </p:nvPr>
        </p:nvSpPr>
        <p:spPr/>
        <p:txBody>
          <a:bodyPr/>
          <a:lstStyle/>
          <a:p>
            <a:r>
              <a:rPr lang="de-DE">
                <a:latin typeface="Arial" charset="0"/>
                <a:ea typeface="ＭＳ Ｐゴシック" charset="0"/>
              </a:rPr>
              <a:t>1.1  Kinematische Kette / Motor</a:t>
            </a:r>
          </a:p>
        </p:txBody>
      </p:sp>
      <p:sp>
        <p:nvSpPr>
          <p:cNvPr id="45058"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24ED5A5-E71E-4840-AE09-3A6AA1E1E572}" type="slidenum">
              <a:rPr lang="en-US" sz="1000"/>
              <a:pPr eaLnBrk="1" hangingPunct="1"/>
              <a:t>20</a:t>
            </a:fld>
            <a:endParaRPr lang="en-US" sz="1000"/>
          </a:p>
        </p:txBody>
      </p:sp>
      <p:pic>
        <p:nvPicPr>
          <p:cNvPr id="45059" name="Bild 1" descr="170209-0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2838" y="1184275"/>
            <a:ext cx="6602412"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feld 9"/>
          <p:cNvSpPr txBox="1">
            <a:spLocks noChangeArrowheads="1"/>
          </p:cNvSpPr>
          <p:nvPr/>
        </p:nvSpPr>
        <p:spPr bwMode="auto">
          <a:xfrm>
            <a:off x="460375" y="1179513"/>
            <a:ext cx="1736725" cy="400050"/>
          </a:xfrm>
          <a:prstGeom prst="rect">
            <a:avLst/>
          </a:prstGeom>
          <a:solidFill>
            <a:schemeClr val="bg1">
              <a:lumMod val="50000"/>
            </a:schemeClr>
          </a:solidFill>
          <a:ln>
            <a:noFill/>
          </a:ln>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defRPr/>
            </a:pPr>
            <a:r>
              <a:rPr lang="de-DE" sz="2000" b="1" dirty="0" smtClean="0">
                <a:solidFill>
                  <a:schemeClr val="bg1"/>
                </a:solidFill>
              </a:rPr>
              <a:t>Dieselmotor</a:t>
            </a:r>
          </a:p>
        </p:txBody>
      </p:sp>
      <p:sp>
        <p:nvSpPr>
          <p:cNvPr id="40966" name="Textfeld 10"/>
          <p:cNvSpPr txBox="1">
            <a:spLocks noChangeArrowheads="1"/>
          </p:cNvSpPr>
          <p:nvPr/>
        </p:nvSpPr>
        <p:spPr bwMode="auto">
          <a:xfrm>
            <a:off x="2843213" y="6137275"/>
            <a:ext cx="787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Pleuel</a:t>
            </a:r>
          </a:p>
        </p:txBody>
      </p:sp>
      <p:sp>
        <p:nvSpPr>
          <p:cNvPr id="40967" name="Textfeld 11"/>
          <p:cNvSpPr txBox="1">
            <a:spLocks noChangeArrowheads="1"/>
          </p:cNvSpPr>
          <p:nvPr/>
        </p:nvSpPr>
        <p:spPr bwMode="auto">
          <a:xfrm>
            <a:off x="3602038" y="6137275"/>
            <a:ext cx="1084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Kolben</a:t>
            </a:r>
          </a:p>
        </p:txBody>
      </p:sp>
      <p:sp>
        <p:nvSpPr>
          <p:cNvPr id="40968" name="Textfeld 12"/>
          <p:cNvSpPr txBox="1">
            <a:spLocks noChangeArrowheads="1"/>
          </p:cNvSpPr>
          <p:nvPr/>
        </p:nvSpPr>
        <p:spPr bwMode="auto">
          <a:xfrm>
            <a:off x="4462463" y="6137275"/>
            <a:ext cx="1325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Kurbelwelle</a:t>
            </a:r>
          </a:p>
        </p:txBody>
      </p:sp>
      <p:sp>
        <p:nvSpPr>
          <p:cNvPr id="40969" name="Textfeld 13"/>
          <p:cNvSpPr txBox="1">
            <a:spLocks noChangeArrowheads="1"/>
          </p:cNvSpPr>
          <p:nvPr/>
        </p:nvSpPr>
        <p:spPr bwMode="auto">
          <a:xfrm>
            <a:off x="5840413" y="6137275"/>
            <a:ext cx="1071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Zylinder</a:t>
            </a:r>
          </a:p>
        </p:txBody>
      </p:sp>
      <p:cxnSp>
        <p:nvCxnSpPr>
          <p:cNvPr id="40970" name="Gerade Verbindung 6"/>
          <p:cNvCxnSpPr>
            <a:cxnSpLocks noChangeShapeType="1"/>
            <a:endCxn id="40966" idx="0"/>
          </p:cNvCxnSpPr>
          <p:nvPr/>
        </p:nvCxnSpPr>
        <p:spPr bwMode="auto">
          <a:xfrm flipH="1">
            <a:off x="3236913" y="3719513"/>
            <a:ext cx="1449387" cy="2417762"/>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cxnSp>
        <p:nvCxnSpPr>
          <p:cNvPr id="40971" name="Gerade Verbindung 16"/>
          <p:cNvCxnSpPr>
            <a:cxnSpLocks noChangeShapeType="1"/>
          </p:cNvCxnSpPr>
          <p:nvPr/>
        </p:nvCxnSpPr>
        <p:spPr bwMode="auto">
          <a:xfrm flipH="1">
            <a:off x="4052888" y="3292475"/>
            <a:ext cx="982662" cy="2873375"/>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cxnSp>
        <p:nvCxnSpPr>
          <p:cNvPr id="40972" name="Gerade Verbindung 17"/>
          <p:cNvCxnSpPr>
            <a:cxnSpLocks noChangeShapeType="1"/>
          </p:cNvCxnSpPr>
          <p:nvPr/>
        </p:nvCxnSpPr>
        <p:spPr bwMode="auto">
          <a:xfrm flipH="1">
            <a:off x="5092700" y="4198938"/>
            <a:ext cx="207963" cy="1995487"/>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cxnSp>
        <p:nvCxnSpPr>
          <p:cNvPr id="40973" name="Gerade Verbindung 19"/>
          <p:cNvCxnSpPr>
            <a:cxnSpLocks noChangeShapeType="1"/>
          </p:cNvCxnSpPr>
          <p:nvPr/>
        </p:nvCxnSpPr>
        <p:spPr bwMode="auto">
          <a:xfrm>
            <a:off x="5418138" y="3649663"/>
            <a:ext cx="838200" cy="2528887"/>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sp>
        <p:nvSpPr>
          <p:cNvPr id="45069" name="Textfeld 14"/>
          <p:cNvSpPr txBox="1">
            <a:spLocks noChangeArrowheads="1"/>
          </p:cNvSpPr>
          <p:nvPr/>
        </p:nvSpPr>
        <p:spPr bwMode="auto">
          <a:xfrm rot="-5400000">
            <a:off x="7073901" y="5772150"/>
            <a:ext cx="9064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900">
                <a:solidFill>
                  <a:srgbClr val="004A76"/>
                </a:solidFill>
              </a:rPr>
              <a:t>Abb.: Scania</a:t>
            </a:r>
          </a:p>
        </p:txBody>
      </p:sp>
      <p:grpSp>
        <p:nvGrpSpPr>
          <p:cNvPr id="45070" name="Gruppierung 7"/>
          <p:cNvGrpSpPr>
            <a:grpSpLocks/>
          </p:cNvGrpSpPr>
          <p:nvPr/>
        </p:nvGrpSpPr>
        <p:grpSpPr bwMode="auto">
          <a:xfrm>
            <a:off x="8543925" y="6172200"/>
            <a:ext cx="914400" cy="307975"/>
            <a:chOff x="8543901" y="6172200"/>
            <a:chExt cx="914400" cy="307777"/>
          </a:xfrm>
        </p:grpSpPr>
        <p:sp>
          <p:nvSpPr>
            <p:cNvPr id="45071"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45072" name="Textfeld 17"/>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11</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70"/>
                                        </p:tgtEl>
                                        <p:attrNameLst>
                                          <p:attrName>style.visibility</p:attrName>
                                        </p:attrNameLst>
                                      </p:cBhvr>
                                      <p:to>
                                        <p:strVal val="visible"/>
                                      </p:to>
                                    </p:set>
                                    <p:animEffect transition="in" filter="fade">
                                      <p:cBhvr>
                                        <p:cTn id="7" dur="500"/>
                                        <p:tgtEl>
                                          <p:spTgt spid="409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6"/>
                                        </p:tgtEl>
                                        <p:attrNameLst>
                                          <p:attrName>style.visibility</p:attrName>
                                        </p:attrNameLst>
                                      </p:cBhvr>
                                      <p:to>
                                        <p:strVal val="visible"/>
                                      </p:to>
                                    </p:set>
                                    <p:animEffect transition="in" filter="fade">
                                      <p:cBhvr>
                                        <p:cTn id="10" dur="500"/>
                                        <p:tgtEl>
                                          <p:spTgt spid="409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0971"/>
                                        </p:tgtEl>
                                        <p:attrNameLst>
                                          <p:attrName>style.visibility</p:attrName>
                                        </p:attrNameLst>
                                      </p:cBhvr>
                                      <p:to>
                                        <p:strVal val="visible"/>
                                      </p:to>
                                    </p:set>
                                    <p:animEffect transition="in" filter="fade">
                                      <p:cBhvr>
                                        <p:cTn id="15" dur="500"/>
                                        <p:tgtEl>
                                          <p:spTgt spid="4097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967"/>
                                        </p:tgtEl>
                                        <p:attrNameLst>
                                          <p:attrName>style.visibility</p:attrName>
                                        </p:attrNameLst>
                                      </p:cBhvr>
                                      <p:to>
                                        <p:strVal val="visible"/>
                                      </p:to>
                                    </p:set>
                                    <p:animEffect transition="in" filter="fade">
                                      <p:cBhvr>
                                        <p:cTn id="18" dur="500"/>
                                        <p:tgtEl>
                                          <p:spTgt spid="4096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0972"/>
                                        </p:tgtEl>
                                        <p:attrNameLst>
                                          <p:attrName>style.visibility</p:attrName>
                                        </p:attrNameLst>
                                      </p:cBhvr>
                                      <p:to>
                                        <p:strVal val="visible"/>
                                      </p:to>
                                    </p:set>
                                    <p:animEffect transition="in" filter="fade">
                                      <p:cBhvr>
                                        <p:cTn id="23" dur="500"/>
                                        <p:tgtEl>
                                          <p:spTgt spid="4097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968"/>
                                        </p:tgtEl>
                                        <p:attrNameLst>
                                          <p:attrName>style.visibility</p:attrName>
                                        </p:attrNameLst>
                                      </p:cBhvr>
                                      <p:to>
                                        <p:strVal val="visible"/>
                                      </p:to>
                                    </p:set>
                                    <p:animEffect transition="in" filter="fade">
                                      <p:cBhvr>
                                        <p:cTn id="26" dur="500"/>
                                        <p:tgtEl>
                                          <p:spTgt spid="4096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40973"/>
                                        </p:tgtEl>
                                        <p:attrNameLst>
                                          <p:attrName>style.visibility</p:attrName>
                                        </p:attrNameLst>
                                      </p:cBhvr>
                                      <p:to>
                                        <p:strVal val="visible"/>
                                      </p:to>
                                    </p:set>
                                    <p:animEffect transition="in" filter="fade">
                                      <p:cBhvr>
                                        <p:cTn id="31" dur="500"/>
                                        <p:tgtEl>
                                          <p:spTgt spid="4097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969"/>
                                        </p:tgtEl>
                                        <p:attrNameLst>
                                          <p:attrName>style.visibility</p:attrName>
                                        </p:attrNameLst>
                                      </p:cBhvr>
                                      <p:to>
                                        <p:strVal val="visible"/>
                                      </p:to>
                                    </p:set>
                                    <p:animEffect transition="in" filter="fade">
                                      <p:cBhvr>
                                        <p:cTn id="34" dur="500"/>
                                        <p:tgtEl>
                                          <p:spTgt spid="40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40967" grpId="0"/>
      <p:bldP spid="40968" grpId="0"/>
      <p:bldP spid="409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el 1"/>
          <p:cNvSpPr>
            <a:spLocks noGrp="1"/>
          </p:cNvSpPr>
          <p:nvPr>
            <p:ph type="title"/>
          </p:nvPr>
        </p:nvSpPr>
        <p:spPr/>
        <p:txBody>
          <a:bodyPr/>
          <a:lstStyle/>
          <a:p>
            <a:r>
              <a:rPr lang="de-DE">
                <a:latin typeface="Arial" charset="0"/>
                <a:ea typeface="ＭＳ Ｐゴシック" charset="0"/>
              </a:rPr>
              <a:t>1.1  Kinematische Kette / Motor</a:t>
            </a:r>
          </a:p>
        </p:txBody>
      </p:sp>
      <p:sp>
        <p:nvSpPr>
          <p:cNvPr id="47106"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133E81D-F4A9-D14B-AAA8-575523C8ED83}" type="slidenum">
              <a:rPr lang="en-US" sz="1000"/>
              <a:pPr eaLnBrk="1" hangingPunct="1"/>
              <a:t>21</a:t>
            </a:fld>
            <a:endParaRPr lang="en-US" sz="1000"/>
          </a:p>
        </p:txBody>
      </p:sp>
      <p:grpSp>
        <p:nvGrpSpPr>
          <p:cNvPr id="47107" name="Gruppierung 7"/>
          <p:cNvGrpSpPr>
            <a:grpSpLocks/>
          </p:cNvGrpSpPr>
          <p:nvPr/>
        </p:nvGrpSpPr>
        <p:grpSpPr bwMode="auto">
          <a:xfrm>
            <a:off x="8543925" y="6172200"/>
            <a:ext cx="914400" cy="307975"/>
            <a:chOff x="8543901" y="6172200"/>
            <a:chExt cx="914400" cy="307777"/>
          </a:xfrm>
        </p:grpSpPr>
        <p:sp>
          <p:nvSpPr>
            <p:cNvPr id="47110"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47111" name="Textfeld 17"/>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11</a:t>
              </a:r>
            </a:p>
          </p:txBody>
        </p:sp>
      </p:grpSp>
      <p:pic>
        <p:nvPicPr>
          <p:cNvPr id="47109" name="Bild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00163" y="792163"/>
            <a:ext cx="3387725" cy="5592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el 1"/>
          <p:cNvSpPr>
            <a:spLocks noGrp="1"/>
          </p:cNvSpPr>
          <p:nvPr>
            <p:ph type="title"/>
          </p:nvPr>
        </p:nvSpPr>
        <p:spPr/>
        <p:txBody>
          <a:bodyPr/>
          <a:lstStyle/>
          <a:p>
            <a:r>
              <a:rPr lang="de-DE">
                <a:latin typeface="Arial" charset="0"/>
                <a:ea typeface="ＭＳ Ｐゴシック" charset="0"/>
              </a:rPr>
              <a:t>1.1  Kinematische Kette / Motor</a:t>
            </a:r>
          </a:p>
        </p:txBody>
      </p:sp>
      <p:sp>
        <p:nvSpPr>
          <p:cNvPr id="49154"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89396E2-44D1-EA45-A865-EE034ED6EB5A}" type="slidenum">
              <a:rPr lang="en-US" sz="1000"/>
              <a:pPr eaLnBrk="1" hangingPunct="1"/>
              <a:t>22</a:t>
            </a:fld>
            <a:endParaRPr lang="en-US" sz="1000"/>
          </a:p>
        </p:txBody>
      </p:sp>
      <p:grpSp>
        <p:nvGrpSpPr>
          <p:cNvPr id="49155" name="Gruppierung 7"/>
          <p:cNvGrpSpPr>
            <a:grpSpLocks/>
          </p:cNvGrpSpPr>
          <p:nvPr/>
        </p:nvGrpSpPr>
        <p:grpSpPr bwMode="auto">
          <a:xfrm>
            <a:off x="8543925" y="6172200"/>
            <a:ext cx="914400" cy="307975"/>
            <a:chOff x="8543901" y="6172200"/>
            <a:chExt cx="914400" cy="307777"/>
          </a:xfrm>
        </p:grpSpPr>
        <p:sp>
          <p:nvSpPr>
            <p:cNvPr id="49158"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49159" name="Textfeld 17"/>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11</a:t>
              </a:r>
            </a:p>
          </p:txBody>
        </p:sp>
      </p:grpSp>
      <p:sp>
        <p:nvSpPr>
          <p:cNvPr id="49156" name="Bild 1"/>
          <p:cNvSpPr>
            <a:spLocks noChangeAspect="1"/>
          </p:cNvSpPr>
          <p:nvPr/>
        </p:nvSpPr>
        <p:spPr bwMode="auto">
          <a:xfrm>
            <a:off x="306388" y="1335088"/>
            <a:ext cx="8796337"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pic>
        <p:nvPicPr>
          <p:cNvPr id="2" name="Bild 1"/>
          <p:cNvPicPr>
            <a:picLocks noChangeAspect="1"/>
          </p:cNvPicPr>
          <p:nvPr/>
        </p:nvPicPr>
        <p:blipFill>
          <a:blip r:embed="rId3"/>
          <a:stretch>
            <a:fillRect/>
          </a:stretch>
        </p:blipFill>
        <p:spPr>
          <a:xfrm>
            <a:off x="337355" y="1618797"/>
            <a:ext cx="8714319" cy="3629469"/>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el 1"/>
          <p:cNvSpPr>
            <a:spLocks noGrp="1"/>
          </p:cNvSpPr>
          <p:nvPr>
            <p:ph type="title"/>
          </p:nvPr>
        </p:nvSpPr>
        <p:spPr/>
        <p:txBody>
          <a:bodyPr/>
          <a:lstStyle/>
          <a:p>
            <a:r>
              <a:rPr lang="de-DE">
                <a:latin typeface="Arial" charset="0"/>
                <a:ea typeface="ＭＳ Ｐゴシック" charset="0"/>
              </a:rPr>
              <a:t>1.1  Kinematische Kette / Motor</a:t>
            </a:r>
          </a:p>
        </p:txBody>
      </p:sp>
      <p:sp>
        <p:nvSpPr>
          <p:cNvPr id="51202"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EA1CF67-FEDA-6740-85A5-5247A75DFC2C}" type="slidenum">
              <a:rPr lang="en-US" sz="1000"/>
              <a:pPr eaLnBrk="1" hangingPunct="1"/>
              <a:t>23</a:t>
            </a:fld>
            <a:endParaRPr lang="en-US" sz="1000"/>
          </a:p>
        </p:txBody>
      </p:sp>
      <p:pic>
        <p:nvPicPr>
          <p:cNvPr id="51203" name="Bild 2" descr="300112_P_DIG00079_ECI_RG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4788" y="1449388"/>
            <a:ext cx="480695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Bild 3" descr="300112_060209-001_ECI_SW.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05425" y="1371600"/>
            <a:ext cx="3359150"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feld 18"/>
          <p:cNvSpPr txBox="1">
            <a:spLocks noChangeArrowheads="1"/>
          </p:cNvSpPr>
          <p:nvPr/>
        </p:nvSpPr>
        <p:spPr bwMode="auto">
          <a:xfrm>
            <a:off x="1708150" y="3608388"/>
            <a:ext cx="9112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Pleuel-</a:t>
            </a:r>
          </a:p>
          <a:p>
            <a:pPr eaLnBrk="1" hangingPunct="1"/>
            <a:r>
              <a:rPr lang="de-DE" sz="1600" b="1">
                <a:solidFill>
                  <a:srgbClr val="004A76"/>
                </a:solidFill>
              </a:rPr>
              <a:t>stange</a:t>
            </a:r>
          </a:p>
        </p:txBody>
      </p:sp>
      <p:sp>
        <p:nvSpPr>
          <p:cNvPr id="24582" name="Textfeld 20"/>
          <p:cNvSpPr txBox="1">
            <a:spLocks noChangeArrowheads="1"/>
          </p:cNvSpPr>
          <p:nvPr/>
        </p:nvSpPr>
        <p:spPr bwMode="auto">
          <a:xfrm>
            <a:off x="3467100" y="1322388"/>
            <a:ext cx="911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Kolben</a:t>
            </a:r>
          </a:p>
        </p:txBody>
      </p:sp>
      <p:sp>
        <p:nvSpPr>
          <p:cNvPr id="24583" name="Textfeld 21"/>
          <p:cNvSpPr txBox="1">
            <a:spLocks noChangeArrowheads="1"/>
          </p:cNvSpPr>
          <p:nvPr/>
        </p:nvSpPr>
        <p:spPr bwMode="auto">
          <a:xfrm>
            <a:off x="4579938" y="4497388"/>
            <a:ext cx="102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Zylinder</a:t>
            </a:r>
          </a:p>
        </p:txBody>
      </p:sp>
      <p:sp>
        <p:nvSpPr>
          <p:cNvPr id="24584" name="Textfeld 22"/>
          <p:cNvSpPr txBox="1">
            <a:spLocks noChangeArrowheads="1"/>
          </p:cNvSpPr>
          <p:nvPr/>
        </p:nvSpPr>
        <p:spPr bwMode="auto">
          <a:xfrm>
            <a:off x="7413625" y="2200275"/>
            <a:ext cx="911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Kolben</a:t>
            </a:r>
          </a:p>
        </p:txBody>
      </p:sp>
      <p:cxnSp>
        <p:nvCxnSpPr>
          <p:cNvPr id="24585" name="Gerade Verbindung 23"/>
          <p:cNvCxnSpPr>
            <a:cxnSpLocks noChangeShapeType="1"/>
          </p:cNvCxnSpPr>
          <p:nvPr/>
        </p:nvCxnSpPr>
        <p:spPr bwMode="auto">
          <a:xfrm>
            <a:off x="1292225" y="3584575"/>
            <a:ext cx="561975" cy="360363"/>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cxnSp>
        <p:nvCxnSpPr>
          <p:cNvPr id="24586" name="Gerade Verbindung 24"/>
          <p:cNvCxnSpPr>
            <a:cxnSpLocks noChangeShapeType="1"/>
          </p:cNvCxnSpPr>
          <p:nvPr/>
        </p:nvCxnSpPr>
        <p:spPr bwMode="auto">
          <a:xfrm>
            <a:off x="3883025" y="1624013"/>
            <a:ext cx="28575" cy="376237"/>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cxnSp>
        <p:nvCxnSpPr>
          <p:cNvPr id="24587" name="Gerade Verbindung 25"/>
          <p:cNvCxnSpPr>
            <a:cxnSpLocks noChangeShapeType="1"/>
          </p:cNvCxnSpPr>
          <p:nvPr/>
        </p:nvCxnSpPr>
        <p:spPr bwMode="auto">
          <a:xfrm flipH="1">
            <a:off x="7529513" y="2506663"/>
            <a:ext cx="271462" cy="606425"/>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cxnSp>
        <p:nvCxnSpPr>
          <p:cNvPr id="24588" name="Gerade Verbindung 26"/>
          <p:cNvCxnSpPr>
            <a:cxnSpLocks noChangeShapeType="1"/>
          </p:cNvCxnSpPr>
          <p:nvPr/>
        </p:nvCxnSpPr>
        <p:spPr bwMode="auto">
          <a:xfrm flipV="1">
            <a:off x="5608638" y="4262438"/>
            <a:ext cx="561975" cy="430212"/>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sp>
        <p:nvSpPr>
          <p:cNvPr id="51213" name="Textfeld 14"/>
          <p:cNvSpPr txBox="1">
            <a:spLocks noChangeArrowheads="1"/>
          </p:cNvSpPr>
          <p:nvPr/>
        </p:nvSpPr>
        <p:spPr bwMode="auto">
          <a:xfrm rot="-5400000">
            <a:off x="8051801" y="1666875"/>
            <a:ext cx="9080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900">
                <a:solidFill>
                  <a:srgbClr val="004A76"/>
                </a:solidFill>
              </a:rPr>
              <a:t>Abb.: Scania</a:t>
            </a:r>
          </a:p>
        </p:txBody>
      </p:sp>
      <p:grpSp>
        <p:nvGrpSpPr>
          <p:cNvPr id="51214" name="Gruppierung 7"/>
          <p:cNvGrpSpPr>
            <a:grpSpLocks/>
          </p:cNvGrpSpPr>
          <p:nvPr/>
        </p:nvGrpSpPr>
        <p:grpSpPr bwMode="auto">
          <a:xfrm>
            <a:off x="8543925" y="6172200"/>
            <a:ext cx="914400" cy="307975"/>
            <a:chOff x="8543901" y="6172200"/>
            <a:chExt cx="914400" cy="307777"/>
          </a:xfrm>
        </p:grpSpPr>
        <p:sp>
          <p:nvSpPr>
            <p:cNvPr id="51215"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51216" name="Textfeld 17"/>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12</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fade">
                                      <p:cBhvr>
                                        <p:cTn id="7" dur="500"/>
                                        <p:tgtEl>
                                          <p:spTgt spid="245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581"/>
                                        </p:tgtEl>
                                        <p:attrNameLst>
                                          <p:attrName>style.visibility</p:attrName>
                                        </p:attrNameLst>
                                      </p:cBhvr>
                                      <p:to>
                                        <p:strVal val="visible"/>
                                      </p:to>
                                    </p:set>
                                    <p:animEffect transition="in" filter="fade">
                                      <p:cBhvr>
                                        <p:cTn id="10" dur="500"/>
                                        <p:tgtEl>
                                          <p:spTgt spid="245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4586"/>
                                        </p:tgtEl>
                                        <p:attrNameLst>
                                          <p:attrName>style.visibility</p:attrName>
                                        </p:attrNameLst>
                                      </p:cBhvr>
                                      <p:to>
                                        <p:strVal val="visible"/>
                                      </p:to>
                                    </p:set>
                                    <p:animEffect transition="in" filter="fade">
                                      <p:cBhvr>
                                        <p:cTn id="15" dur="500"/>
                                        <p:tgtEl>
                                          <p:spTgt spid="2458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582"/>
                                        </p:tgtEl>
                                        <p:attrNameLst>
                                          <p:attrName>style.visibility</p:attrName>
                                        </p:attrNameLst>
                                      </p:cBhvr>
                                      <p:to>
                                        <p:strVal val="visible"/>
                                      </p:to>
                                    </p:set>
                                    <p:animEffect transition="in" filter="fade">
                                      <p:cBhvr>
                                        <p:cTn id="18" dur="500"/>
                                        <p:tgtEl>
                                          <p:spTgt spid="2458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4580"/>
                                        </p:tgtEl>
                                        <p:attrNameLst>
                                          <p:attrName>style.visibility</p:attrName>
                                        </p:attrNameLst>
                                      </p:cBhvr>
                                      <p:to>
                                        <p:strVal val="visible"/>
                                      </p:to>
                                    </p:set>
                                    <p:animEffect transition="in" filter="fade">
                                      <p:cBhvr>
                                        <p:cTn id="23" dur="500"/>
                                        <p:tgtEl>
                                          <p:spTgt spid="245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4588"/>
                                        </p:tgtEl>
                                        <p:attrNameLst>
                                          <p:attrName>style.visibility</p:attrName>
                                        </p:attrNameLst>
                                      </p:cBhvr>
                                      <p:to>
                                        <p:strVal val="visible"/>
                                      </p:to>
                                    </p:set>
                                    <p:animEffect transition="in" filter="fade">
                                      <p:cBhvr>
                                        <p:cTn id="28" dur="500"/>
                                        <p:tgtEl>
                                          <p:spTgt spid="2458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583"/>
                                        </p:tgtEl>
                                        <p:attrNameLst>
                                          <p:attrName>style.visibility</p:attrName>
                                        </p:attrNameLst>
                                      </p:cBhvr>
                                      <p:to>
                                        <p:strVal val="visible"/>
                                      </p:to>
                                    </p:set>
                                    <p:animEffect transition="in" filter="fade">
                                      <p:cBhvr>
                                        <p:cTn id="31" dur="500"/>
                                        <p:tgtEl>
                                          <p:spTgt spid="2458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4587"/>
                                        </p:tgtEl>
                                        <p:attrNameLst>
                                          <p:attrName>style.visibility</p:attrName>
                                        </p:attrNameLst>
                                      </p:cBhvr>
                                      <p:to>
                                        <p:strVal val="visible"/>
                                      </p:to>
                                    </p:set>
                                    <p:animEffect transition="in" filter="fade">
                                      <p:cBhvr>
                                        <p:cTn id="36" dur="500"/>
                                        <p:tgtEl>
                                          <p:spTgt spid="2458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584"/>
                                        </p:tgtEl>
                                        <p:attrNameLst>
                                          <p:attrName>style.visibility</p:attrName>
                                        </p:attrNameLst>
                                      </p:cBhvr>
                                      <p:to>
                                        <p:strVal val="visible"/>
                                      </p:to>
                                    </p:set>
                                    <p:animEffect transition="in" filter="fade">
                                      <p:cBhvr>
                                        <p:cTn id="39" dur="5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2" grpId="0"/>
      <p:bldP spid="24583" grpId="0"/>
      <p:bldP spid="2458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el 1"/>
          <p:cNvSpPr>
            <a:spLocks noGrp="1"/>
          </p:cNvSpPr>
          <p:nvPr>
            <p:ph type="title"/>
          </p:nvPr>
        </p:nvSpPr>
        <p:spPr/>
        <p:txBody>
          <a:bodyPr/>
          <a:lstStyle/>
          <a:p>
            <a:r>
              <a:rPr lang="de-DE">
                <a:latin typeface="Arial" charset="0"/>
                <a:ea typeface="ＭＳ Ｐゴシック" charset="0"/>
              </a:rPr>
              <a:t>1.1  Kinematische Kette / Motor</a:t>
            </a:r>
          </a:p>
        </p:txBody>
      </p:sp>
      <p:sp>
        <p:nvSpPr>
          <p:cNvPr id="53250"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8819000-F8F9-2844-96F3-3891D614CBD1}" type="slidenum">
              <a:rPr lang="en-US" sz="1000"/>
              <a:pPr eaLnBrk="1" hangingPunct="1"/>
              <a:t>24</a:t>
            </a:fld>
            <a:endParaRPr lang="en-US" sz="1000"/>
          </a:p>
        </p:txBody>
      </p:sp>
      <p:pic>
        <p:nvPicPr>
          <p:cNvPr id="53251" name="Bild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4838" y="811213"/>
            <a:ext cx="7878762"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2" name="Gruppierung 7"/>
          <p:cNvGrpSpPr>
            <a:grpSpLocks/>
          </p:cNvGrpSpPr>
          <p:nvPr/>
        </p:nvGrpSpPr>
        <p:grpSpPr bwMode="auto">
          <a:xfrm>
            <a:off x="8543925" y="6172200"/>
            <a:ext cx="914400" cy="307975"/>
            <a:chOff x="8543901" y="6172200"/>
            <a:chExt cx="914400" cy="307777"/>
          </a:xfrm>
        </p:grpSpPr>
        <p:sp>
          <p:nvSpPr>
            <p:cNvPr id="53259"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53260" name="Textfeld 17"/>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12</a:t>
              </a:r>
            </a:p>
          </p:txBody>
        </p:sp>
      </p:grpSp>
      <p:sp>
        <p:nvSpPr>
          <p:cNvPr id="9" name="Rechteck 8"/>
          <p:cNvSpPr/>
          <p:nvPr/>
        </p:nvSpPr>
        <p:spPr>
          <a:xfrm>
            <a:off x="2649538" y="1487488"/>
            <a:ext cx="1973262" cy="411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0" name="Rechteck 9"/>
          <p:cNvSpPr/>
          <p:nvPr/>
        </p:nvSpPr>
        <p:spPr>
          <a:xfrm>
            <a:off x="4564063" y="1498600"/>
            <a:ext cx="1971675" cy="411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Rechteck 10"/>
          <p:cNvSpPr/>
          <p:nvPr/>
        </p:nvSpPr>
        <p:spPr>
          <a:xfrm>
            <a:off x="6510338" y="1498600"/>
            <a:ext cx="1973262" cy="411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2" name="Rechteck 11"/>
          <p:cNvSpPr/>
          <p:nvPr/>
        </p:nvSpPr>
        <p:spPr>
          <a:xfrm>
            <a:off x="685800" y="5570538"/>
            <a:ext cx="3944938" cy="4746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3" name="Rechteck 12"/>
          <p:cNvSpPr/>
          <p:nvPr/>
        </p:nvSpPr>
        <p:spPr>
          <a:xfrm>
            <a:off x="4630738" y="5570538"/>
            <a:ext cx="3852862" cy="4746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1000"/>
                                        <p:tgtEl>
                                          <p:spTgt spid="12"/>
                                        </p:tgtEl>
                                      </p:cBhvr>
                                    </p:animEffect>
                                    <p:set>
                                      <p:cBhvr>
                                        <p:cTn id="12" dur="1" fill="hold">
                                          <p:stCondLst>
                                            <p:cond delay="999"/>
                                          </p:stCondLst>
                                        </p:cTn>
                                        <p:tgtEl>
                                          <p:spTgt spid="1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el 1"/>
          <p:cNvSpPr>
            <a:spLocks noGrp="1"/>
          </p:cNvSpPr>
          <p:nvPr>
            <p:ph type="title"/>
          </p:nvPr>
        </p:nvSpPr>
        <p:spPr/>
        <p:txBody>
          <a:bodyPr/>
          <a:lstStyle/>
          <a:p>
            <a:r>
              <a:rPr lang="de-DE">
                <a:latin typeface="Arial" charset="0"/>
                <a:ea typeface="ＭＳ Ｐゴシック" charset="0"/>
              </a:rPr>
              <a:t>1.1  Kinematische Kette / Kupplung</a:t>
            </a:r>
          </a:p>
        </p:txBody>
      </p:sp>
      <p:sp>
        <p:nvSpPr>
          <p:cNvPr id="55298"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533CEB1-E798-764A-A705-302FA1C71A34}" type="slidenum">
              <a:rPr lang="en-US" sz="1000"/>
              <a:pPr eaLnBrk="1" hangingPunct="1"/>
              <a:t>25</a:t>
            </a:fld>
            <a:endParaRPr lang="en-US" sz="1000"/>
          </a:p>
        </p:txBody>
      </p:sp>
      <p:grpSp>
        <p:nvGrpSpPr>
          <p:cNvPr id="2" name="Group 3"/>
          <p:cNvGrpSpPr>
            <a:grpSpLocks/>
          </p:cNvGrpSpPr>
          <p:nvPr/>
        </p:nvGrpSpPr>
        <p:grpSpPr bwMode="auto">
          <a:xfrm>
            <a:off x="874184" y="2692370"/>
            <a:ext cx="7346950" cy="2531092"/>
            <a:chOff x="252" y="2946"/>
            <a:chExt cx="5235" cy="934"/>
          </a:xfrm>
          <a:solidFill>
            <a:schemeClr val="bg1">
              <a:lumMod val="85000"/>
            </a:schemeClr>
          </a:solidFill>
        </p:grpSpPr>
        <p:sp>
          <p:nvSpPr>
            <p:cNvPr id="7" name="Rectangle 4"/>
            <p:cNvSpPr>
              <a:spLocks noChangeArrowheads="1"/>
            </p:cNvSpPr>
            <p:nvPr/>
          </p:nvSpPr>
          <p:spPr bwMode="gray">
            <a:xfrm>
              <a:off x="252" y="2946"/>
              <a:ext cx="5235" cy="934"/>
            </a:xfrm>
            <a:prstGeom prst="rect">
              <a:avLst/>
            </a:prstGeom>
            <a:grpFill/>
            <a:ln w="9525">
              <a:solidFill>
                <a:schemeClr val="tx2"/>
              </a:solidFill>
              <a:miter lim="800000"/>
              <a:headEnd/>
              <a:tailEnd/>
            </a:ln>
          </p:spPr>
          <p:txBody>
            <a:bodyPr lIns="0" tIns="648000" rIns="0" bIns="180000"/>
            <a:lstStyle/>
            <a:p>
              <a:pPr algn="ctr">
                <a:spcAft>
                  <a:spcPct val="20000"/>
                </a:spcAft>
                <a:buClr>
                  <a:schemeClr val="tx1"/>
                </a:buClr>
                <a:buSzPct val="80000"/>
                <a:buFont typeface="Wingdings" charset="0"/>
                <a:buNone/>
                <a:defRPr/>
              </a:pPr>
              <a:r>
                <a:rPr lang="en-US"/>
                <a:t> </a:t>
              </a:r>
            </a:p>
          </p:txBody>
        </p:sp>
        <p:sp>
          <p:nvSpPr>
            <p:cNvPr id="8" name="Rectangle 5"/>
            <p:cNvSpPr>
              <a:spLocks noChangeArrowheads="1"/>
            </p:cNvSpPr>
            <p:nvPr/>
          </p:nvSpPr>
          <p:spPr bwMode="gray">
            <a:xfrm>
              <a:off x="1691" y="3078"/>
              <a:ext cx="2384" cy="696"/>
            </a:xfrm>
            <a:prstGeom prst="rect">
              <a:avLst/>
            </a:prstGeom>
            <a:grpFill/>
            <a:ln>
              <a:noFill/>
            </a:ln>
            <a:extLst/>
          </p:spPr>
          <p:txBody>
            <a:bodyPr lIns="0" tIns="0" rIns="0" bIns="0"/>
            <a:lstStyle/>
            <a:p>
              <a:pPr>
                <a:defRPr/>
              </a:pPr>
              <a:r>
                <a:rPr lang="de-DE" sz="2000" dirty="0">
                  <a:solidFill>
                    <a:srgbClr val="004A76"/>
                  </a:solidFill>
                </a:rPr>
                <a:t>- Drehmoment übertragen </a:t>
              </a:r>
            </a:p>
            <a:p>
              <a:pPr>
                <a:defRPr/>
              </a:pPr>
              <a:r>
                <a:rPr lang="de-DE" sz="2000" dirty="0">
                  <a:solidFill>
                    <a:srgbClr val="004A76"/>
                  </a:solidFill>
                </a:rPr>
                <a:t>- Anfahren ermöglichen</a:t>
              </a:r>
              <a:br>
                <a:rPr lang="de-DE" sz="2000" dirty="0">
                  <a:solidFill>
                    <a:srgbClr val="004A76"/>
                  </a:solidFill>
                </a:rPr>
              </a:br>
              <a:r>
                <a:rPr lang="de-DE" sz="2000" dirty="0">
                  <a:solidFill>
                    <a:srgbClr val="004A76"/>
                  </a:solidFill>
                </a:rPr>
                <a:t>- Anhalten ermöglichen</a:t>
              </a:r>
            </a:p>
            <a:p>
              <a:pPr>
                <a:defRPr/>
              </a:pPr>
              <a:r>
                <a:rPr lang="de-DE" sz="2000" dirty="0">
                  <a:solidFill>
                    <a:srgbClr val="004A76"/>
                  </a:solidFill>
                </a:rPr>
                <a:t>- Schalten ermöglichen</a:t>
              </a:r>
              <a:br>
                <a:rPr lang="de-DE" sz="2000" dirty="0">
                  <a:solidFill>
                    <a:srgbClr val="004A76"/>
                  </a:solidFill>
                </a:rPr>
              </a:br>
              <a:r>
                <a:rPr lang="de-DE" sz="2000" dirty="0">
                  <a:solidFill>
                    <a:srgbClr val="004A76"/>
                  </a:solidFill>
                </a:rPr>
                <a:t>- Kraftfluss unterbrechen</a:t>
              </a:r>
              <a:br>
                <a:rPr lang="de-DE" sz="2000" dirty="0">
                  <a:solidFill>
                    <a:srgbClr val="004A76"/>
                  </a:solidFill>
                </a:rPr>
              </a:br>
              <a:r>
                <a:rPr lang="de-DE" sz="2000" dirty="0">
                  <a:solidFill>
                    <a:srgbClr val="004A76"/>
                  </a:solidFill>
                </a:rPr>
                <a:t>- Schutz gegen Überlastung </a:t>
              </a:r>
            </a:p>
            <a:p>
              <a:pPr>
                <a:defRPr/>
              </a:pPr>
              <a:r>
                <a:rPr lang="de-DE" sz="1800" dirty="0"/>
                <a:t> </a:t>
              </a:r>
            </a:p>
            <a:p>
              <a:pPr algn="ctr">
                <a:defRPr/>
              </a:pPr>
              <a:endParaRPr lang="de-DE" sz="1800" dirty="0"/>
            </a:p>
            <a:p>
              <a:pPr algn="ctr">
                <a:defRPr/>
              </a:pPr>
              <a:r>
                <a:rPr lang="de-DE" sz="1800" dirty="0"/>
                <a:t> </a:t>
              </a:r>
            </a:p>
            <a:p>
              <a:pPr algn="ctr">
                <a:defRPr/>
              </a:pPr>
              <a:endParaRPr lang="de-DE" sz="1800" dirty="0"/>
            </a:p>
            <a:p>
              <a:pPr>
                <a:defRPr/>
              </a:pPr>
              <a:endParaRPr lang="de-DE" sz="1800" dirty="0"/>
            </a:p>
          </p:txBody>
        </p:sp>
      </p:grpSp>
      <p:sp>
        <p:nvSpPr>
          <p:cNvPr id="9" name="Legende mit Pfeil nach unten 8"/>
          <p:cNvSpPr>
            <a:spLocks noChangeArrowheads="1"/>
          </p:cNvSpPr>
          <p:nvPr/>
        </p:nvSpPr>
        <p:spPr bwMode="auto">
          <a:xfrm>
            <a:off x="871538" y="1743075"/>
            <a:ext cx="7358062" cy="855663"/>
          </a:xfrm>
          <a:prstGeom prst="downArrowCallout">
            <a:avLst>
              <a:gd name="adj1" fmla="val 25002"/>
              <a:gd name="adj2" fmla="val 25002"/>
              <a:gd name="adj3" fmla="val 25000"/>
              <a:gd name="adj4" fmla="val 64977"/>
            </a:avLst>
          </a:prstGeom>
          <a:solidFill>
            <a:srgbClr val="7F7F7F"/>
          </a:solidFill>
          <a:ln w="9525">
            <a:solidFill>
              <a:srgbClr val="2D95FE"/>
            </a:solidFill>
            <a:miter lim="800000"/>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28678" name="Textfeld 9"/>
          <p:cNvSpPr txBox="1">
            <a:spLocks noChangeArrowheads="1"/>
          </p:cNvSpPr>
          <p:nvPr/>
        </p:nvSpPr>
        <p:spPr bwMode="auto">
          <a:xfrm>
            <a:off x="2616200" y="1844675"/>
            <a:ext cx="3878263" cy="461963"/>
          </a:xfrm>
          <a:prstGeom prst="rect">
            <a:avLst/>
          </a:prstGeom>
          <a:solidFill>
            <a:schemeClr val="bg1">
              <a:lumMod val="50000"/>
            </a:schemeClr>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DE" b="1" dirty="0" smtClean="0">
                <a:solidFill>
                  <a:schemeClr val="bg1"/>
                </a:solidFill>
              </a:rPr>
              <a:t>Aufgaben der Kupplung</a:t>
            </a:r>
          </a:p>
        </p:txBody>
      </p:sp>
      <p:grpSp>
        <p:nvGrpSpPr>
          <p:cNvPr id="55302" name="Gruppierung 7"/>
          <p:cNvGrpSpPr>
            <a:grpSpLocks/>
          </p:cNvGrpSpPr>
          <p:nvPr/>
        </p:nvGrpSpPr>
        <p:grpSpPr bwMode="auto">
          <a:xfrm>
            <a:off x="8543925" y="6172200"/>
            <a:ext cx="914400" cy="307975"/>
            <a:chOff x="8543901" y="6172200"/>
            <a:chExt cx="914400" cy="307777"/>
          </a:xfrm>
        </p:grpSpPr>
        <p:sp>
          <p:nvSpPr>
            <p:cNvPr id="55303"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55304" name="Textfeld 12"/>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13</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el 1"/>
          <p:cNvSpPr>
            <a:spLocks noGrp="1"/>
          </p:cNvSpPr>
          <p:nvPr>
            <p:ph type="title"/>
          </p:nvPr>
        </p:nvSpPr>
        <p:spPr/>
        <p:txBody>
          <a:bodyPr/>
          <a:lstStyle/>
          <a:p>
            <a:r>
              <a:rPr lang="de-DE">
                <a:latin typeface="Arial" charset="0"/>
                <a:ea typeface="ＭＳ Ｐゴシック" charset="0"/>
              </a:rPr>
              <a:t>1.1  Kinematische Kette / Kupplung</a:t>
            </a:r>
          </a:p>
        </p:txBody>
      </p:sp>
      <p:sp>
        <p:nvSpPr>
          <p:cNvPr id="57346"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526DC2-E1DC-514B-BCBA-F763E2931D85}" type="slidenum">
              <a:rPr lang="en-US" sz="1000"/>
              <a:pPr eaLnBrk="1" hangingPunct="1"/>
              <a:t>26</a:t>
            </a:fld>
            <a:endParaRPr lang="en-US" sz="1000"/>
          </a:p>
        </p:txBody>
      </p:sp>
      <p:pic>
        <p:nvPicPr>
          <p:cNvPr id="57347" name="Bild 1"/>
          <p:cNvPicPr>
            <a:picLocks noChangeAspect="1"/>
          </p:cNvPicPr>
          <p:nvPr/>
        </p:nvPicPr>
        <p:blipFill>
          <a:blip r:embed="rId3" cstate="screen">
            <a:extLst>
              <a:ext uri="{28A0092B-C50C-407E-A947-70E740481C1C}">
                <a14:useLocalDpi xmlns:a14="http://schemas.microsoft.com/office/drawing/2010/main"/>
              </a:ext>
            </a:extLst>
          </a:blip>
          <a:srcRect l="1530" t="2913" r="1547" b="1233"/>
          <a:stretch>
            <a:fillRect/>
          </a:stretch>
        </p:blipFill>
        <p:spPr bwMode="auto">
          <a:xfrm>
            <a:off x="1033463" y="1143000"/>
            <a:ext cx="6096000" cy="5224463"/>
          </a:xfrm>
          <a:prstGeom prst="rect">
            <a:avLst/>
          </a:prstGeom>
          <a:noFill/>
          <a:ln w="9525">
            <a:solidFill>
              <a:srgbClr val="004A76"/>
            </a:solidFill>
            <a:miter lim="800000"/>
            <a:headEnd/>
            <a:tailEnd/>
          </a:ln>
          <a:extLst>
            <a:ext uri="{909E8E84-426E-40dd-AFC4-6F175D3DCCD1}">
              <a14:hiddenFill xmlns:a14="http://schemas.microsoft.com/office/drawing/2010/main">
                <a:solidFill>
                  <a:srgbClr val="FFFFFF"/>
                </a:solidFill>
              </a14:hiddenFill>
            </a:ext>
          </a:extLst>
        </p:spPr>
      </p:pic>
      <p:sp>
        <p:nvSpPr>
          <p:cNvPr id="49157" name="Rechteck 6"/>
          <p:cNvSpPr>
            <a:spLocks noChangeArrowheads="1"/>
          </p:cNvSpPr>
          <p:nvPr/>
        </p:nvSpPr>
        <p:spPr bwMode="auto">
          <a:xfrm>
            <a:off x="282575" y="1484313"/>
            <a:ext cx="1441450" cy="708025"/>
          </a:xfrm>
          <a:prstGeom prst="rect">
            <a:avLst/>
          </a:prstGeom>
          <a:solidFill>
            <a:schemeClr val="bg1">
              <a:lumMod val="50000"/>
            </a:schemeClr>
          </a:solidFill>
          <a:ln>
            <a:noFill/>
          </a:ln>
        </p:spPr>
        <p:txBody>
          <a:bodyPr wrap="none">
            <a:spAutoFit/>
          </a:bodyPr>
          <a:lstStyle/>
          <a:p>
            <a:pPr>
              <a:defRPr/>
            </a:pPr>
            <a:r>
              <a:rPr lang="de-DE" sz="2000" b="1" dirty="0">
                <a:solidFill>
                  <a:schemeClr val="bg1"/>
                </a:solidFill>
                <a:cs typeface="Arial" charset="0"/>
              </a:rPr>
              <a:t>Reibungs-</a:t>
            </a:r>
          </a:p>
          <a:p>
            <a:pPr>
              <a:defRPr/>
            </a:pPr>
            <a:r>
              <a:rPr lang="de-DE" sz="2000" b="1" dirty="0">
                <a:solidFill>
                  <a:schemeClr val="bg1"/>
                </a:solidFill>
                <a:cs typeface="Arial" charset="0"/>
              </a:rPr>
              <a:t>Kupplung</a:t>
            </a:r>
            <a:endParaRPr lang="de-DE" sz="2000" b="1" dirty="0">
              <a:solidFill>
                <a:schemeClr val="bg1"/>
              </a:solidFill>
            </a:endParaRPr>
          </a:p>
        </p:txBody>
      </p:sp>
      <p:grpSp>
        <p:nvGrpSpPr>
          <p:cNvPr id="57349" name="Gruppierung 7"/>
          <p:cNvGrpSpPr>
            <a:grpSpLocks/>
          </p:cNvGrpSpPr>
          <p:nvPr/>
        </p:nvGrpSpPr>
        <p:grpSpPr bwMode="auto">
          <a:xfrm>
            <a:off x="8543925" y="6172200"/>
            <a:ext cx="914400" cy="307975"/>
            <a:chOff x="8543901" y="6172200"/>
            <a:chExt cx="914400" cy="307777"/>
          </a:xfrm>
        </p:grpSpPr>
        <p:sp>
          <p:nvSpPr>
            <p:cNvPr id="57355"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57356" name="Textfeld 8"/>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13</a:t>
              </a:r>
            </a:p>
          </p:txBody>
        </p:sp>
      </p:grpSp>
      <p:sp>
        <p:nvSpPr>
          <p:cNvPr id="9" name="Rechteck 8"/>
          <p:cNvSpPr/>
          <p:nvPr/>
        </p:nvSpPr>
        <p:spPr>
          <a:xfrm>
            <a:off x="2268538" y="1219200"/>
            <a:ext cx="2024062"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0" name="Rechteck 9"/>
          <p:cNvSpPr/>
          <p:nvPr/>
        </p:nvSpPr>
        <p:spPr>
          <a:xfrm>
            <a:off x="4716463" y="1354138"/>
            <a:ext cx="2022475"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Rechteck 10"/>
          <p:cNvSpPr/>
          <p:nvPr/>
        </p:nvSpPr>
        <p:spPr>
          <a:xfrm>
            <a:off x="5011738" y="2743200"/>
            <a:ext cx="1939925" cy="584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2" name="Rechteck 11"/>
          <p:cNvSpPr/>
          <p:nvPr/>
        </p:nvSpPr>
        <p:spPr>
          <a:xfrm>
            <a:off x="3124200" y="5867400"/>
            <a:ext cx="2344738"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3" name="Rechteck 12"/>
          <p:cNvSpPr/>
          <p:nvPr/>
        </p:nvSpPr>
        <p:spPr>
          <a:xfrm>
            <a:off x="1846263" y="2252663"/>
            <a:ext cx="1362075"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1000"/>
                                        <p:tgtEl>
                                          <p:spTgt spid="11"/>
                                        </p:tgtEl>
                                      </p:cBhvr>
                                    </p:animEffect>
                                    <p:set>
                                      <p:cBhvr>
                                        <p:cTn id="27"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el 1"/>
          <p:cNvSpPr>
            <a:spLocks noGrp="1"/>
          </p:cNvSpPr>
          <p:nvPr>
            <p:ph type="title"/>
          </p:nvPr>
        </p:nvSpPr>
        <p:spPr/>
        <p:txBody>
          <a:bodyPr/>
          <a:lstStyle/>
          <a:p>
            <a:r>
              <a:rPr lang="de-DE">
                <a:latin typeface="Arial" charset="0"/>
                <a:ea typeface="ＭＳ Ｐゴシック" charset="0"/>
              </a:rPr>
              <a:t>1.1  Kinematische Kette / Kupplung</a:t>
            </a:r>
          </a:p>
        </p:txBody>
      </p:sp>
      <p:sp>
        <p:nvSpPr>
          <p:cNvPr id="59394"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6FA017F-8D5C-7C4F-88D7-9F4D2121B065}" type="slidenum">
              <a:rPr lang="en-US" sz="1000"/>
              <a:pPr eaLnBrk="1" hangingPunct="1"/>
              <a:t>27</a:t>
            </a:fld>
            <a:endParaRPr lang="en-US" sz="1000"/>
          </a:p>
        </p:txBody>
      </p:sp>
      <p:pic>
        <p:nvPicPr>
          <p:cNvPr id="59395" name="Bild 2" descr="S133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4988" y="769938"/>
            <a:ext cx="7131050"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hteck 3"/>
          <p:cNvSpPr>
            <a:spLocks noChangeArrowheads="1"/>
          </p:cNvSpPr>
          <p:nvPr/>
        </p:nvSpPr>
        <p:spPr bwMode="auto">
          <a:xfrm>
            <a:off x="407988" y="1065213"/>
            <a:ext cx="2112962" cy="708025"/>
          </a:xfrm>
          <a:prstGeom prst="rect">
            <a:avLst/>
          </a:prstGeom>
          <a:solidFill>
            <a:schemeClr val="bg1">
              <a:lumMod val="50000"/>
            </a:schemeClr>
          </a:solidFill>
          <a:ln>
            <a:noFill/>
          </a:ln>
        </p:spPr>
        <p:txBody>
          <a:bodyPr>
            <a:spAutoFit/>
          </a:bodyPr>
          <a:lstStyle/>
          <a:p>
            <a:pPr>
              <a:defRPr/>
            </a:pPr>
            <a:r>
              <a:rPr lang="de-DE" sz="2000" b="1" dirty="0">
                <a:solidFill>
                  <a:srgbClr val="FFFFFF"/>
                </a:solidFill>
                <a:cs typeface="Arial" charset="0"/>
              </a:rPr>
              <a:t>Wandler-</a:t>
            </a:r>
          </a:p>
          <a:p>
            <a:pPr>
              <a:defRPr/>
            </a:pPr>
            <a:r>
              <a:rPr lang="de-DE" sz="2000" b="1" dirty="0">
                <a:solidFill>
                  <a:srgbClr val="FFFFFF"/>
                </a:solidFill>
                <a:cs typeface="Arial" charset="0"/>
              </a:rPr>
              <a:t>Schaltkupplung </a:t>
            </a:r>
            <a:endParaRPr lang="de-DE" sz="2000" b="1" dirty="0">
              <a:solidFill>
                <a:srgbClr val="FFFFFF"/>
              </a:solidFill>
            </a:endParaRPr>
          </a:p>
        </p:txBody>
      </p:sp>
      <p:sp>
        <p:nvSpPr>
          <p:cNvPr id="59397" name="Textfeld 6"/>
          <p:cNvSpPr txBox="1">
            <a:spLocks noChangeArrowheads="1"/>
          </p:cNvSpPr>
          <p:nvPr/>
        </p:nvSpPr>
        <p:spPr bwMode="auto">
          <a:xfrm>
            <a:off x="8005763" y="5905500"/>
            <a:ext cx="9080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900">
                <a:solidFill>
                  <a:srgbClr val="004A76"/>
                </a:solidFill>
              </a:rPr>
              <a:t>Abb.: ZF</a:t>
            </a:r>
          </a:p>
        </p:txBody>
      </p:sp>
      <p:grpSp>
        <p:nvGrpSpPr>
          <p:cNvPr id="59398" name="Gruppierung 7"/>
          <p:cNvGrpSpPr>
            <a:grpSpLocks/>
          </p:cNvGrpSpPr>
          <p:nvPr/>
        </p:nvGrpSpPr>
        <p:grpSpPr bwMode="auto">
          <a:xfrm>
            <a:off x="8543925" y="6172200"/>
            <a:ext cx="914400" cy="307975"/>
            <a:chOff x="8543901" y="6172200"/>
            <a:chExt cx="914400" cy="307777"/>
          </a:xfrm>
        </p:grpSpPr>
        <p:sp>
          <p:nvSpPr>
            <p:cNvPr id="59399"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59400" name="Textfeld 9"/>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13</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el 1"/>
          <p:cNvSpPr>
            <a:spLocks noGrp="1"/>
          </p:cNvSpPr>
          <p:nvPr>
            <p:ph type="title"/>
          </p:nvPr>
        </p:nvSpPr>
        <p:spPr/>
        <p:txBody>
          <a:bodyPr/>
          <a:lstStyle/>
          <a:p>
            <a:r>
              <a:rPr lang="de-DE">
                <a:latin typeface="Arial" charset="0"/>
                <a:ea typeface="ＭＳ Ｐゴシック" charset="0"/>
              </a:rPr>
              <a:t>1.1  Kinematische Kette / Getriebe</a:t>
            </a:r>
          </a:p>
        </p:txBody>
      </p:sp>
      <p:sp>
        <p:nvSpPr>
          <p:cNvPr id="61442"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4EAD440-F821-F94E-B6C4-AC415787F2F9}" type="slidenum">
              <a:rPr lang="en-US" sz="1000"/>
              <a:pPr eaLnBrk="1" hangingPunct="1"/>
              <a:t>28</a:t>
            </a:fld>
            <a:endParaRPr lang="en-US" sz="1000"/>
          </a:p>
        </p:txBody>
      </p:sp>
      <p:sp>
        <p:nvSpPr>
          <p:cNvPr id="61443" name="Freeform 3"/>
          <p:cNvSpPr>
            <a:spLocks/>
          </p:cNvSpPr>
          <p:nvPr/>
        </p:nvSpPr>
        <p:spPr bwMode="gray">
          <a:xfrm rot="-5400000">
            <a:off x="2612232" y="-89694"/>
            <a:ext cx="5080000" cy="7545387"/>
          </a:xfrm>
          <a:custGeom>
            <a:avLst/>
            <a:gdLst>
              <a:gd name="T0" fmla="*/ 2147483647 w 2598"/>
              <a:gd name="T1" fmla="*/ 2147483647 h 2122"/>
              <a:gd name="T2" fmla="*/ 2147483647 w 2598"/>
              <a:gd name="T3" fmla="*/ 0 h 2122"/>
              <a:gd name="T4" fmla="*/ 2147483647 w 2598"/>
              <a:gd name="T5" fmla="*/ 2147483647 h 2122"/>
              <a:gd name="T6" fmla="*/ 0 w 2598"/>
              <a:gd name="T7" fmla="*/ 0 h 2122"/>
              <a:gd name="T8" fmla="*/ 0 w 2598"/>
              <a:gd name="T9" fmla="*/ 2147483647 h 2122"/>
              <a:gd name="T10" fmla="*/ 2147483647 w 2598"/>
              <a:gd name="T11" fmla="*/ 2147483647 h 2122"/>
              <a:gd name="T12" fmla="*/ 0 60000 65536"/>
              <a:gd name="T13" fmla="*/ 0 60000 65536"/>
              <a:gd name="T14" fmla="*/ 0 60000 65536"/>
              <a:gd name="T15" fmla="*/ 0 60000 65536"/>
              <a:gd name="T16" fmla="*/ 0 60000 65536"/>
              <a:gd name="T17" fmla="*/ 0 60000 65536"/>
              <a:gd name="T18" fmla="*/ 0 w 2598"/>
              <a:gd name="T19" fmla="*/ 0 h 2122"/>
              <a:gd name="T20" fmla="*/ 2598 w 2598"/>
              <a:gd name="T21" fmla="*/ 2122 h 2122"/>
            </a:gdLst>
            <a:ahLst/>
            <a:cxnLst>
              <a:cxn ang="T12">
                <a:pos x="T0" y="T1"/>
              </a:cxn>
              <a:cxn ang="T13">
                <a:pos x="T2" y="T3"/>
              </a:cxn>
              <a:cxn ang="T14">
                <a:pos x="T4" y="T5"/>
              </a:cxn>
              <a:cxn ang="T15">
                <a:pos x="T6" y="T7"/>
              </a:cxn>
              <a:cxn ang="T16">
                <a:pos x="T8" y="T9"/>
              </a:cxn>
              <a:cxn ang="T17">
                <a:pos x="T10" y="T11"/>
              </a:cxn>
            </a:cxnLst>
            <a:rect l="T18" t="T19" r="T20" b="T21"/>
            <a:pathLst>
              <a:path w="2598" h="2122">
                <a:moveTo>
                  <a:pt x="2598" y="2122"/>
                </a:moveTo>
                <a:lnTo>
                  <a:pt x="2598" y="0"/>
                </a:lnTo>
                <a:lnTo>
                  <a:pt x="1299" y="101"/>
                </a:lnTo>
                <a:lnTo>
                  <a:pt x="0" y="0"/>
                </a:lnTo>
                <a:lnTo>
                  <a:pt x="0" y="2122"/>
                </a:lnTo>
                <a:lnTo>
                  <a:pt x="2598" y="2122"/>
                </a:lnTo>
              </a:path>
            </a:pathLst>
          </a:custGeom>
          <a:solidFill>
            <a:schemeClr val="bg1"/>
          </a:solidFill>
          <a:ln w="9525">
            <a:solidFill>
              <a:schemeClr val="accent1"/>
            </a:solidFill>
            <a:round/>
            <a:headEnd/>
            <a:tailEnd/>
          </a:ln>
        </p:spPr>
        <p:txBody>
          <a:bodyPr/>
          <a:lstStyle/>
          <a:p>
            <a:endParaRPr lang="de-DE"/>
          </a:p>
        </p:txBody>
      </p:sp>
      <p:sp>
        <p:nvSpPr>
          <p:cNvPr id="53254" name="Textfeld 7"/>
          <p:cNvSpPr txBox="1">
            <a:spLocks noChangeArrowheads="1"/>
          </p:cNvSpPr>
          <p:nvPr/>
        </p:nvSpPr>
        <p:spPr bwMode="auto">
          <a:xfrm>
            <a:off x="1954213" y="1392238"/>
            <a:ext cx="66833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800" b="1">
                <a:solidFill>
                  <a:srgbClr val="004A76"/>
                </a:solidFill>
              </a:rPr>
              <a:t>Aufgaben: </a:t>
            </a:r>
          </a:p>
          <a:p>
            <a:pPr eaLnBrk="1" hangingPunct="1"/>
            <a:endParaRPr lang="de-DE" sz="1800" b="1">
              <a:solidFill>
                <a:srgbClr val="004A76"/>
              </a:solidFill>
            </a:endParaRPr>
          </a:p>
          <a:p>
            <a:pPr eaLnBrk="1" hangingPunct="1"/>
            <a:r>
              <a:rPr lang="de-DE" sz="1800" b="1">
                <a:solidFill>
                  <a:srgbClr val="004A76"/>
                </a:solidFill>
              </a:rPr>
              <a:t>–  Veränderung des </a:t>
            </a:r>
          </a:p>
          <a:p>
            <a:pPr eaLnBrk="1" hangingPunct="1"/>
            <a:r>
              <a:rPr lang="de-DE" sz="1800" b="1">
                <a:solidFill>
                  <a:srgbClr val="004A76"/>
                </a:solidFill>
              </a:rPr>
              <a:t>    Drehmoments </a:t>
            </a:r>
            <a:br>
              <a:rPr lang="de-DE" sz="1800" b="1">
                <a:solidFill>
                  <a:srgbClr val="004A76"/>
                </a:solidFill>
              </a:rPr>
            </a:br>
            <a:r>
              <a:rPr lang="de-DE" sz="1800" b="1">
                <a:solidFill>
                  <a:srgbClr val="004A76"/>
                </a:solidFill>
              </a:rPr>
              <a:t>    entsprechend</a:t>
            </a:r>
          </a:p>
          <a:p>
            <a:pPr eaLnBrk="1" hangingPunct="1"/>
            <a:r>
              <a:rPr lang="de-DE" sz="1800" b="1">
                <a:solidFill>
                  <a:srgbClr val="004A76"/>
                </a:solidFill>
              </a:rPr>
              <a:t>    der Fahrzustände</a:t>
            </a:r>
          </a:p>
          <a:p>
            <a:pPr eaLnBrk="1" hangingPunct="1"/>
            <a:r>
              <a:rPr lang="de-DE" sz="1800" b="1">
                <a:solidFill>
                  <a:srgbClr val="004A76"/>
                </a:solidFill>
              </a:rPr>
              <a:t> </a:t>
            </a:r>
          </a:p>
          <a:p>
            <a:pPr eaLnBrk="1" hangingPunct="1"/>
            <a:r>
              <a:rPr lang="de-DE" sz="1800" b="1">
                <a:solidFill>
                  <a:srgbClr val="004A76"/>
                </a:solidFill>
              </a:rPr>
              <a:t>–  Anpassen der Motor-</a:t>
            </a:r>
            <a:br>
              <a:rPr lang="de-DE" sz="1800" b="1">
                <a:solidFill>
                  <a:srgbClr val="004A76"/>
                </a:solidFill>
              </a:rPr>
            </a:br>
            <a:r>
              <a:rPr lang="de-DE" sz="1800" b="1">
                <a:solidFill>
                  <a:srgbClr val="004A76"/>
                </a:solidFill>
              </a:rPr>
              <a:t>    drehzahl an Fahrge-</a:t>
            </a:r>
            <a:br>
              <a:rPr lang="de-DE" sz="1800" b="1">
                <a:solidFill>
                  <a:srgbClr val="004A76"/>
                </a:solidFill>
              </a:rPr>
            </a:br>
            <a:r>
              <a:rPr lang="de-DE" sz="1800" b="1">
                <a:solidFill>
                  <a:srgbClr val="004A76"/>
                </a:solidFill>
              </a:rPr>
              <a:t>    schwindigkeit und Einsatzbereich des Fahrzeugs</a:t>
            </a:r>
          </a:p>
          <a:p>
            <a:pPr eaLnBrk="1" hangingPunct="1"/>
            <a:r>
              <a:rPr lang="de-DE" sz="1800" b="1">
                <a:solidFill>
                  <a:srgbClr val="004A76"/>
                </a:solidFill>
              </a:rPr>
              <a:t> </a:t>
            </a:r>
          </a:p>
          <a:p>
            <a:pPr eaLnBrk="1" hangingPunct="1"/>
            <a:r>
              <a:rPr lang="de-DE" sz="1800" b="1">
                <a:solidFill>
                  <a:srgbClr val="004A76"/>
                </a:solidFill>
              </a:rPr>
              <a:t>–  Ermöglichen eines Leerlaufs</a:t>
            </a:r>
          </a:p>
          <a:p>
            <a:pPr eaLnBrk="1" hangingPunct="1"/>
            <a:r>
              <a:rPr lang="de-DE" sz="1800" b="1">
                <a:solidFill>
                  <a:srgbClr val="004A76"/>
                </a:solidFill>
              </a:rPr>
              <a:t> </a:t>
            </a:r>
          </a:p>
          <a:p>
            <a:pPr eaLnBrk="1" hangingPunct="1"/>
            <a:r>
              <a:rPr lang="de-DE" sz="1800" b="1">
                <a:solidFill>
                  <a:srgbClr val="004A76"/>
                </a:solidFill>
              </a:rPr>
              <a:t>–  Umkehr der Drehrichtung der Antriebsräder </a:t>
            </a:r>
          </a:p>
          <a:p>
            <a:pPr eaLnBrk="1" hangingPunct="1"/>
            <a:r>
              <a:rPr lang="de-DE" sz="1800" b="1">
                <a:solidFill>
                  <a:srgbClr val="004A76"/>
                </a:solidFill>
              </a:rPr>
              <a:t>    zwecks Rückwärtsfahrt</a:t>
            </a:r>
          </a:p>
          <a:p>
            <a:pPr eaLnBrk="1" hangingPunct="1"/>
            <a:r>
              <a:rPr lang="de-DE" sz="1800" b="1">
                <a:solidFill>
                  <a:srgbClr val="004A76"/>
                </a:solidFill>
              </a:rPr>
              <a:t> </a:t>
            </a:r>
          </a:p>
          <a:p>
            <a:pPr eaLnBrk="1" hangingPunct="1"/>
            <a:r>
              <a:rPr lang="de-DE" sz="1800" b="1">
                <a:solidFill>
                  <a:srgbClr val="004A76"/>
                </a:solidFill>
              </a:rPr>
              <a:t>–  Zuschalten von Nebenaggregaten </a:t>
            </a:r>
          </a:p>
        </p:txBody>
      </p:sp>
      <p:pic>
        <p:nvPicPr>
          <p:cNvPr id="61445" name="Bild 2" descr="080312_AsTronic_Schnitt_ECI_RG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6625" y="792163"/>
            <a:ext cx="43053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feld 8"/>
          <p:cNvSpPr txBox="1">
            <a:spLocks noChangeArrowheads="1"/>
          </p:cNvSpPr>
          <p:nvPr/>
        </p:nvSpPr>
        <p:spPr bwMode="auto">
          <a:xfrm>
            <a:off x="4814888" y="3533775"/>
            <a:ext cx="906462" cy="231775"/>
          </a:xfrm>
          <a:prstGeom prst="rect">
            <a:avLst/>
          </a:prstGeom>
          <a:noFill/>
          <a:ln>
            <a:noFill/>
          </a:ln>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defRPr/>
            </a:pPr>
            <a:r>
              <a:rPr lang="de-DE" sz="900" dirty="0" smtClean="0">
                <a:solidFill>
                  <a:schemeClr val="bg2">
                    <a:lumMod val="10000"/>
                  </a:schemeClr>
                </a:solidFill>
              </a:rPr>
              <a:t>Foto: Iveco</a:t>
            </a:r>
          </a:p>
        </p:txBody>
      </p:sp>
      <p:grpSp>
        <p:nvGrpSpPr>
          <p:cNvPr id="61447" name="Gruppierung 7"/>
          <p:cNvGrpSpPr>
            <a:grpSpLocks/>
          </p:cNvGrpSpPr>
          <p:nvPr/>
        </p:nvGrpSpPr>
        <p:grpSpPr bwMode="auto">
          <a:xfrm>
            <a:off x="8543925" y="6172200"/>
            <a:ext cx="914400" cy="307975"/>
            <a:chOff x="8543901" y="6172200"/>
            <a:chExt cx="914400" cy="307777"/>
          </a:xfrm>
        </p:grpSpPr>
        <p:sp>
          <p:nvSpPr>
            <p:cNvPr id="61450"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61451" name="Textfeld 11"/>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14</a:t>
              </a:r>
            </a:p>
          </p:txBody>
        </p:sp>
      </p:grpSp>
      <p:sp>
        <p:nvSpPr>
          <p:cNvPr id="2" name="Legende mit Pfeil nach rechts 1"/>
          <p:cNvSpPr/>
          <p:nvPr/>
        </p:nvSpPr>
        <p:spPr>
          <a:xfrm>
            <a:off x="541338" y="1143000"/>
            <a:ext cx="1322387" cy="5072063"/>
          </a:xfrm>
          <a:prstGeom prst="rightArrowCallout">
            <a:avLst>
              <a:gd name="adj1" fmla="val 25000"/>
              <a:gd name="adj2" fmla="val 25000"/>
              <a:gd name="adj3" fmla="val 25000"/>
              <a:gd name="adj4" fmla="val 41005"/>
            </a:avLst>
          </a:prstGeom>
          <a:solidFill>
            <a:schemeClr val="bg1">
              <a:lumMod val="5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1449" name="Textfeld 2"/>
          <p:cNvSpPr txBox="1">
            <a:spLocks noChangeArrowheads="1"/>
          </p:cNvSpPr>
          <p:nvPr/>
        </p:nvSpPr>
        <p:spPr bwMode="auto">
          <a:xfrm>
            <a:off x="642938" y="3505200"/>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800" b="1">
                <a:solidFill>
                  <a:srgbClr val="FFFFFF"/>
                </a:solidFill>
              </a:rPr>
              <a:t>Getriebe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54">
                                            <p:txEl>
                                              <p:pRg st="2" end="2"/>
                                            </p:txEl>
                                          </p:spTgt>
                                        </p:tgtEl>
                                        <p:attrNameLst>
                                          <p:attrName>style.visibility</p:attrName>
                                        </p:attrNameLst>
                                      </p:cBhvr>
                                      <p:to>
                                        <p:strVal val="visible"/>
                                      </p:to>
                                    </p:set>
                                    <p:animEffect transition="in" filter="fade">
                                      <p:cBhvr>
                                        <p:cTn id="7" dur="500"/>
                                        <p:tgtEl>
                                          <p:spTgt spid="5325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254">
                                            <p:txEl>
                                              <p:pRg st="3" end="3"/>
                                            </p:txEl>
                                          </p:spTgt>
                                        </p:tgtEl>
                                        <p:attrNameLst>
                                          <p:attrName>style.visibility</p:attrName>
                                        </p:attrNameLst>
                                      </p:cBhvr>
                                      <p:to>
                                        <p:strVal val="visible"/>
                                      </p:to>
                                    </p:set>
                                    <p:animEffect transition="in" filter="fade">
                                      <p:cBhvr>
                                        <p:cTn id="10" dur="500"/>
                                        <p:tgtEl>
                                          <p:spTgt spid="5325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3254">
                                            <p:txEl>
                                              <p:pRg st="4" end="4"/>
                                            </p:txEl>
                                          </p:spTgt>
                                        </p:tgtEl>
                                        <p:attrNameLst>
                                          <p:attrName>style.visibility</p:attrName>
                                        </p:attrNameLst>
                                      </p:cBhvr>
                                      <p:to>
                                        <p:strVal val="visible"/>
                                      </p:to>
                                    </p:set>
                                    <p:animEffect transition="in" filter="fade">
                                      <p:cBhvr>
                                        <p:cTn id="13" dur="500"/>
                                        <p:tgtEl>
                                          <p:spTgt spid="53254">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3254">
                                            <p:txEl>
                                              <p:pRg st="6" end="6"/>
                                            </p:txEl>
                                          </p:spTgt>
                                        </p:tgtEl>
                                        <p:attrNameLst>
                                          <p:attrName>style.visibility</p:attrName>
                                        </p:attrNameLst>
                                      </p:cBhvr>
                                      <p:to>
                                        <p:strVal val="visible"/>
                                      </p:to>
                                    </p:set>
                                    <p:animEffect transition="in" filter="fade">
                                      <p:cBhvr>
                                        <p:cTn id="18" dur="500"/>
                                        <p:tgtEl>
                                          <p:spTgt spid="53254">
                                            <p:txEl>
                                              <p:pRg st="6" end="6"/>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3254">
                                            <p:txEl>
                                              <p:pRg st="8" end="8"/>
                                            </p:txEl>
                                          </p:spTgt>
                                        </p:tgtEl>
                                        <p:attrNameLst>
                                          <p:attrName>style.visibility</p:attrName>
                                        </p:attrNameLst>
                                      </p:cBhvr>
                                      <p:to>
                                        <p:strVal val="visible"/>
                                      </p:to>
                                    </p:set>
                                    <p:animEffect transition="in" filter="fade">
                                      <p:cBhvr>
                                        <p:cTn id="23" dur="500"/>
                                        <p:tgtEl>
                                          <p:spTgt spid="53254">
                                            <p:txEl>
                                              <p:pRg st="8" end="8"/>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53254">
                                            <p:txEl>
                                              <p:pRg st="10" end="10"/>
                                            </p:txEl>
                                          </p:spTgt>
                                        </p:tgtEl>
                                        <p:attrNameLst>
                                          <p:attrName>style.visibility</p:attrName>
                                        </p:attrNameLst>
                                      </p:cBhvr>
                                      <p:to>
                                        <p:strVal val="visible"/>
                                      </p:to>
                                    </p:set>
                                    <p:animEffect transition="in" filter="fade">
                                      <p:cBhvr>
                                        <p:cTn id="28" dur="500"/>
                                        <p:tgtEl>
                                          <p:spTgt spid="53254">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3254">
                                            <p:txEl>
                                              <p:pRg st="11" end="11"/>
                                            </p:txEl>
                                          </p:spTgt>
                                        </p:tgtEl>
                                        <p:attrNameLst>
                                          <p:attrName>style.visibility</p:attrName>
                                        </p:attrNameLst>
                                      </p:cBhvr>
                                      <p:to>
                                        <p:strVal val="visible"/>
                                      </p:to>
                                    </p:set>
                                    <p:animEffect transition="in" filter="fade">
                                      <p:cBhvr>
                                        <p:cTn id="31" dur="500"/>
                                        <p:tgtEl>
                                          <p:spTgt spid="53254">
                                            <p:txEl>
                                              <p:pRg st="11" end="1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53254">
                                            <p:txEl>
                                              <p:pRg st="13" end="13"/>
                                            </p:txEl>
                                          </p:spTgt>
                                        </p:tgtEl>
                                        <p:attrNameLst>
                                          <p:attrName>style.visibility</p:attrName>
                                        </p:attrNameLst>
                                      </p:cBhvr>
                                      <p:to>
                                        <p:strVal val="visible"/>
                                      </p:to>
                                    </p:set>
                                    <p:animEffect transition="in" filter="fade">
                                      <p:cBhvr>
                                        <p:cTn id="36" dur="500"/>
                                        <p:tgtEl>
                                          <p:spTgt spid="5325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Bild 3" descr="DL_s136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09788" y="987425"/>
            <a:ext cx="555625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63490" name="Titel 1"/>
          <p:cNvSpPr>
            <a:spLocks noGrp="1"/>
          </p:cNvSpPr>
          <p:nvPr>
            <p:ph type="title"/>
          </p:nvPr>
        </p:nvSpPr>
        <p:spPr/>
        <p:txBody>
          <a:bodyPr/>
          <a:lstStyle/>
          <a:p>
            <a:r>
              <a:rPr lang="de-DE">
                <a:latin typeface="Arial" charset="0"/>
                <a:ea typeface="ＭＳ Ｐゴシック" charset="0"/>
              </a:rPr>
              <a:t>1.1  Kinematische Kette / Getriebe</a:t>
            </a:r>
          </a:p>
        </p:txBody>
      </p:sp>
      <p:sp>
        <p:nvSpPr>
          <p:cNvPr id="63491"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B426D68-650E-E64B-B22F-525012A947B4}" type="slidenum">
              <a:rPr lang="en-US" sz="1000"/>
              <a:pPr eaLnBrk="1" hangingPunct="1"/>
              <a:t>29</a:t>
            </a:fld>
            <a:endParaRPr lang="en-US" sz="1000"/>
          </a:p>
        </p:txBody>
      </p:sp>
      <p:sp>
        <p:nvSpPr>
          <p:cNvPr id="63492" name="Freeform 3"/>
          <p:cNvSpPr>
            <a:spLocks/>
          </p:cNvSpPr>
          <p:nvPr/>
        </p:nvSpPr>
        <p:spPr bwMode="gray">
          <a:xfrm rot="-5400000">
            <a:off x="4290219" y="1613694"/>
            <a:ext cx="1724025" cy="7545387"/>
          </a:xfrm>
          <a:custGeom>
            <a:avLst/>
            <a:gdLst>
              <a:gd name="T0" fmla="*/ 2147483647 w 2598"/>
              <a:gd name="T1" fmla="*/ 2147483647 h 2122"/>
              <a:gd name="T2" fmla="*/ 2147483647 w 2598"/>
              <a:gd name="T3" fmla="*/ 0 h 2122"/>
              <a:gd name="T4" fmla="*/ 2147483647 w 2598"/>
              <a:gd name="T5" fmla="*/ 2147483647 h 2122"/>
              <a:gd name="T6" fmla="*/ 0 w 2598"/>
              <a:gd name="T7" fmla="*/ 0 h 2122"/>
              <a:gd name="T8" fmla="*/ 0 w 2598"/>
              <a:gd name="T9" fmla="*/ 2147483647 h 2122"/>
              <a:gd name="T10" fmla="*/ 2147483647 w 2598"/>
              <a:gd name="T11" fmla="*/ 2147483647 h 2122"/>
              <a:gd name="T12" fmla="*/ 0 60000 65536"/>
              <a:gd name="T13" fmla="*/ 0 60000 65536"/>
              <a:gd name="T14" fmla="*/ 0 60000 65536"/>
              <a:gd name="T15" fmla="*/ 0 60000 65536"/>
              <a:gd name="T16" fmla="*/ 0 60000 65536"/>
              <a:gd name="T17" fmla="*/ 0 60000 65536"/>
              <a:gd name="T18" fmla="*/ 0 w 2598"/>
              <a:gd name="T19" fmla="*/ 0 h 2122"/>
              <a:gd name="T20" fmla="*/ 2598 w 2598"/>
              <a:gd name="T21" fmla="*/ 2122 h 2122"/>
            </a:gdLst>
            <a:ahLst/>
            <a:cxnLst>
              <a:cxn ang="T12">
                <a:pos x="T0" y="T1"/>
              </a:cxn>
              <a:cxn ang="T13">
                <a:pos x="T2" y="T3"/>
              </a:cxn>
              <a:cxn ang="T14">
                <a:pos x="T4" y="T5"/>
              </a:cxn>
              <a:cxn ang="T15">
                <a:pos x="T6" y="T7"/>
              </a:cxn>
              <a:cxn ang="T16">
                <a:pos x="T8" y="T9"/>
              </a:cxn>
              <a:cxn ang="T17">
                <a:pos x="T10" y="T11"/>
              </a:cxn>
            </a:cxnLst>
            <a:rect l="T18" t="T19" r="T20" b="T21"/>
            <a:pathLst>
              <a:path w="2598" h="2122">
                <a:moveTo>
                  <a:pt x="2598" y="2122"/>
                </a:moveTo>
                <a:lnTo>
                  <a:pt x="2598" y="0"/>
                </a:lnTo>
                <a:lnTo>
                  <a:pt x="1299" y="101"/>
                </a:lnTo>
                <a:lnTo>
                  <a:pt x="0" y="0"/>
                </a:lnTo>
                <a:lnTo>
                  <a:pt x="0" y="2122"/>
                </a:lnTo>
                <a:lnTo>
                  <a:pt x="2598" y="2122"/>
                </a:lnTo>
              </a:path>
            </a:pathLst>
          </a:custGeom>
          <a:solidFill>
            <a:schemeClr val="bg1"/>
          </a:solidFill>
          <a:ln w="9525">
            <a:solidFill>
              <a:schemeClr val="accent1"/>
            </a:solidFill>
            <a:round/>
            <a:headEnd/>
            <a:tailEnd/>
          </a:ln>
        </p:spPr>
        <p:txBody>
          <a:bodyPr/>
          <a:lstStyle/>
          <a:p>
            <a:endParaRPr lang="de-DE"/>
          </a:p>
        </p:txBody>
      </p:sp>
      <p:sp>
        <p:nvSpPr>
          <p:cNvPr id="63493" name="Textfeld 7"/>
          <p:cNvSpPr txBox="1">
            <a:spLocks noChangeArrowheads="1"/>
          </p:cNvSpPr>
          <p:nvPr/>
        </p:nvSpPr>
        <p:spPr bwMode="auto">
          <a:xfrm>
            <a:off x="2732088" y="4810125"/>
            <a:ext cx="590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800">
                <a:solidFill>
                  <a:srgbClr val="004A76"/>
                </a:solidFill>
              </a:rPr>
              <a:t>Alle Zahnräder befinden sich in ständigem Eingriff. </a:t>
            </a:r>
          </a:p>
          <a:p>
            <a:pPr eaLnBrk="1" hangingPunct="1"/>
            <a:r>
              <a:rPr lang="de-DE" sz="1800">
                <a:solidFill>
                  <a:srgbClr val="004A76"/>
                </a:solidFill>
              </a:rPr>
              <a:t>Die Gangräder </a:t>
            </a:r>
            <a:r>
              <a:rPr lang="de-DE" sz="1800" b="1">
                <a:solidFill>
                  <a:srgbClr val="004A76"/>
                </a:solidFill>
              </a:rPr>
              <a:t>1</a:t>
            </a:r>
            <a:r>
              <a:rPr lang="de-DE" sz="1800">
                <a:solidFill>
                  <a:srgbClr val="004A76"/>
                </a:solidFill>
              </a:rPr>
              <a:t> laufen lose um die Hauptwelle </a:t>
            </a:r>
            <a:r>
              <a:rPr lang="de-DE" sz="1800" b="1">
                <a:solidFill>
                  <a:srgbClr val="004A76"/>
                </a:solidFill>
              </a:rPr>
              <a:t>2</a:t>
            </a:r>
            <a:r>
              <a:rPr lang="de-DE" sz="1800">
                <a:solidFill>
                  <a:srgbClr val="004A76"/>
                </a:solidFill>
              </a:rPr>
              <a:t> . </a:t>
            </a:r>
          </a:p>
          <a:p>
            <a:pPr eaLnBrk="1" hangingPunct="1"/>
            <a:r>
              <a:rPr lang="de-DE" sz="1800">
                <a:solidFill>
                  <a:srgbClr val="004A76"/>
                </a:solidFill>
              </a:rPr>
              <a:t>Die Vorgelegeräder sind dagegen fest </a:t>
            </a:r>
          </a:p>
          <a:p>
            <a:pPr eaLnBrk="1" hangingPunct="1"/>
            <a:r>
              <a:rPr lang="de-DE" sz="1800">
                <a:solidFill>
                  <a:srgbClr val="004A76"/>
                </a:solidFill>
              </a:rPr>
              <a:t>mit der Vorgelegewelle </a:t>
            </a:r>
            <a:r>
              <a:rPr lang="de-DE" sz="1800" b="1">
                <a:solidFill>
                  <a:srgbClr val="004A76"/>
                </a:solidFill>
              </a:rPr>
              <a:t>3</a:t>
            </a:r>
            <a:r>
              <a:rPr lang="de-DE" sz="1800">
                <a:solidFill>
                  <a:srgbClr val="004A76"/>
                </a:solidFill>
              </a:rPr>
              <a:t> verbunden. </a:t>
            </a:r>
          </a:p>
        </p:txBody>
      </p:sp>
      <p:sp>
        <p:nvSpPr>
          <p:cNvPr id="63494" name="Textfeld 8"/>
          <p:cNvSpPr txBox="1">
            <a:spLocks noChangeArrowheads="1"/>
          </p:cNvSpPr>
          <p:nvPr/>
        </p:nvSpPr>
        <p:spPr bwMode="auto">
          <a:xfrm>
            <a:off x="6423025" y="4225925"/>
            <a:ext cx="9064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900"/>
              <a:t>Abb.: MAN</a:t>
            </a:r>
          </a:p>
        </p:txBody>
      </p:sp>
      <p:sp>
        <p:nvSpPr>
          <p:cNvPr id="10" name="Legende mit Pfeil nach rechts 9"/>
          <p:cNvSpPr/>
          <p:nvPr/>
        </p:nvSpPr>
        <p:spPr>
          <a:xfrm>
            <a:off x="541338" y="4521200"/>
            <a:ext cx="1803400" cy="1727200"/>
          </a:xfrm>
          <a:prstGeom prst="rightArrowCallout">
            <a:avLst/>
          </a:prstGeom>
          <a:solidFill>
            <a:schemeClr val="bg1">
              <a:lumMod val="5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3496" name="Textfeld 10"/>
          <p:cNvSpPr txBox="1">
            <a:spLocks noChangeArrowheads="1"/>
          </p:cNvSpPr>
          <p:nvPr/>
        </p:nvSpPr>
        <p:spPr bwMode="auto">
          <a:xfrm>
            <a:off x="566738" y="5046663"/>
            <a:ext cx="1228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800" b="1">
                <a:solidFill>
                  <a:srgbClr val="FFFFFF"/>
                </a:solidFill>
              </a:rPr>
              <a:t>Wechsel-getriebe</a:t>
            </a:r>
          </a:p>
        </p:txBody>
      </p:sp>
      <p:grpSp>
        <p:nvGrpSpPr>
          <p:cNvPr id="63497" name="Gruppierung 7"/>
          <p:cNvGrpSpPr>
            <a:grpSpLocks/>
          </p:cNvGrpSpPr>
          <p:nvPr/>
        </p:nvGrpSpPr>
        <p:grpSpPr bwMode="auto">
          <a:xfrm>
            <a:off x="8543925" y="6172200"/>
            <a:ext cx="914400" cy="307975"/>
            <a:chOff x="8543901" y="6172200"/>
            <a:chExt cx="914400" cy="307777"/>
          </a:xfrm>
        </p:grpSpPr>
        <p:sp>
          <p:nvSpPr>
            <p:cNvPr id="63501"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63502" name="Textfeld 13"/>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14</a:t>
              </a:r>
            </a:p>
          </p:txBody>
        </p:sp>
      </p:grpSp>
      <p:sp>
        <p:nvSpPr>
          <p:cNvPr id="13" name="Rechteck 12"/>
          <p:cNvSpPr/>
          <p:nvPr/>
        </p:nvSpPr>
        <p:spPr>
          <a:xfrm>
            <a:off x="4784725" y="1041400"/>
            <a:ext cx="404813" cy="347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Rechteck 13"/>
          <p:cNvSpPr/>
          <p:nvPr/>
        </p:nvSpPr>
        <p:spPr>
          <a:xfrm>
            <a:off x="5640388" y="4114800"/>
            <a:ext cx="404812" cy="347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5" name="Rechteck 14"/>
          <p:cNvSpPr/>
          <p:nvPr/>
        </p:nvSpPr>
        <p:spPr>
          <a:xfrm>
            <a:off x="4945063" y="4140200"/>
            <a:ext cx="406400" cy="347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1000"/>
                                        <p:tgtEl>
                                          <p:spTgt spid="14"/>
                                        </p:tgtEl>
                                      </p:cBhvr>
                                    </p:animEffect>
                                    <p:set>
                                      <p:cBhvr>
                                        <p:cTn id="12" dur="1" fill="hold">
                                          <p:stCondLst>
                                            <p:cond delay="999"/>
                                          </p:stCondLst>
                                        </p:cTn>
                                        <p:tgtEl>
                                          <p:spTgt spid="1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1000"/>
                                        <p:tgtEl>
                                          <p:spTgt spid="15"/>
                                        </p:tgtEl>
                                      </p:cBhvr>
                                    </p:animEffect>
                                    <p:set>
                                      <p:cBhvr>
                                        <p:cTn id="17"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el 1"/>
          <p:cNvSpPr>
            <a:spLocks noGrp="1"/>
          </p:cNvSpPr>
          <p:nvPr>
            <p:ph type="title"/>
          </p:nvPr>
        </p:nvSpPr>
        <p:spPr/>
        <p:txBody>
          <a:bodyPr/>
          <a:lstStyle/>
          <a:p>
            <a:pPr eaLnBrk="1" hangingPunct="1"/>
            <a:r>
              <a:rPr lang="de-DE">
                <a:latin typeface="Arial" charset="0"/>
                <a:ea typeface="ＭＳ Ｐゴシック" charset="0"/>
              </a:rPr>
              <a:t>Impressum</a:t>
            </a:r>
          </a:p>
        </p:txBody>
      </p:sp>
      <p:sp>
        <p:nvSpPr>
          <p:cNvPr id="10242"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0250B64-486A-8E48-8A7A-66D7CA79676B}" type="slidenum">
              <a:rPr lang="en-US" sz="1000">
                <a:solidFill>
                  <a:srgbClr val="FFFFFF"/>
                </a:solidFill>
              </a:rPr>
              <a:pPr eaLnBrk="1" hangingPunct="1"/>
              <a:t>3</a:t>
            </a:fld>
            <a:endParaRPr lang="en-US" sz="1000">
              <a:solidFill>
                <a:srgbClr val="FFFFFF"/>
              </a:solidFill>
            </a:endParaRPr>
          </a:p>
        </p:txBody>
      </p:sp>
      <p:grpSp>
        <p:nvGrpSpPr>
          <p:cNvPr id="10243" name="Gruppierung 7"/>
          <p:cNvGrpSpPr>
            <a:grpSpLocks/>
          </p:cNvGrpSpPr>
          <p:nvPr/>
        </p:nvGrpSpPr>
        <p:grpSpPr bwMode="auto">
          <a:xfrm>
            <a:off x="8543925" y="6172200"/>
            <a:ext cx="914400" cy="307975"/>
            <a:chOff x="8543901" y="6172200"/>
            <a:chExt cx="914400" cy="307777"/>
          </a:xfrm>
        </p:grpSpPr>
        <p:sp>
          <p:nvSpPr>
            <p:cNvPr id="10246"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10247" name="Textfeld 10"/>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2</a:t>
              </a:r>
            </a:p>
          </p:txBody>
        </p:sp>
      </p:grpSp>
      <p:pic>
        <p:nvPicPr>
          <p:cNvPr id="10244" name="Bild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350" y="898525"/>
            <a:ext cx="44323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 1"/>
          <p:cNvPicPr>
            <a:picLocks noChangeAspect="1"/>
          </p:cNvPicPr>
          <p:nvPr/>
        </p:nvPicPr>
        <p:blipFill>
          <a:blip r:embed="rId4"/>
          <a:stretch>
            <a:fillRect/>
          </a:stretch>
        </p:blipFill>
        <p:spPr>
          <a:xfrm>
            <a:off x="4689055" y="2385419"/>
            <a:ext cx="4386725" cy="2015522"/>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el 1"/>
          <p:cNvSpPr>
            <a:spLocks noGrp="1"/>
          </p:cNvSpPr>
          <p:nvPr>
            <p:ph type="title"/>
          </p:nvPr>
        </p:nvSpPr>
        <p:spPr/>
        <p:txBody>
          <a:bodyPr/>
          <a:lstStyle/>
          <a:p>
            <a:r>
              <a:rPr lang="de-DE">
                <a:latin typeface="Arial" charset="0"/>
                <a:ea typeface="ＭＳ Ｐゴシック" charset="0"/>
              </a:rPr>
              <a:t>1.1  Kinematische Kette / Getriebe</a:t>
            </a:r>
          </a:p>
        </p:txBody>
      </p:sp>
      <p:sp>
        <p:nvSpPr>
          <p:cNvPr id="65538"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44AC9BF-23E8-E349-A372-3D4415608B31}" type="slidenum">
              <a:rPr lang="en-US" sz="1000"/>
              <a:pPr eaLnBrk="1" hangingPunct="1"/>
              <a:t>30</a:t>
            </a:fld>
            <a:endParaRPr lang="en-US" sz="1000"/>
          </a:p>
        </p:txBody>
      </p:sp>
      <p:pic>
        <p:nvPicPr>
          <p:cNvPr id="65539" name="Bild 2" descr="16SCH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95613" y="2079625"/>
            <a:ext cx="403225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feld 10"/>
          <p:cNvSpPr txBox="1">
            <a:spLocks noChangeArrowheads="1"/>
          </p:cNvSpPr>
          <p:nvPr/>
        </p:nvSpPr>
        <p:spPr bwMode="auto">
          <a:xfrm>
            <a:off x="3351213" y="1589088"/>
            <a:ext cx="1946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Schaltverzahnung</a:t>
            </a:r>
          </a:p>
        </p:txBody>
      </p:sp>
      <p:cxnSp>
        <p:nvCxnSpPr>
          <p:cNvPr id="38924" name="Gerade Verbindung 6"/>
          <p:cNvCxnSpPr>
            <a:cxnSpLocks noChangeShapeType="1"/>
          </p:cNvCxnSpPr>
          <p:nvPr/>
        </p:nvCxnSpPr>
        <p:spPr bwMode="auto">
          <a:xfrm>
            <a:off x="4332288" y="1962150"/>
            <a:ext cx="647700" cy="1300163"/>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sp>
        <p:nvSpPr>
          <p:cNvPr id="38925" name="Textfeld 10"/>
          <p:cNvSpPr txBox="1">
            <a:spLocks noChangeArrowheads="1"/>
          </p:cNvSpPr>
          <p:nvPr/>
        </p:nvSpPr>
        <p:spPr bwMode="auto">
          <a:xfrm>
            <a:off x="6638925" y="2257425"/>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Schalthebel</a:t>
            </a:r>
          </a:p>
        </p:txBody>
      </p:sp>
      <p:sp>
        <p:nvSpPr>
          <p:cNvPr id="38926" name="Textfeld 10"/>
          <p:cNvSpPr txBox="1">
            <a:spLocks noChangeArrowheads="1"/>
          </p:cNvSpPr>
          <p:nvPr/>
        </p:nvSpPr>
        <p:spPr bwMode="auto">
          <a:xfrm>
            <a:off x="7264400" y="3736975"/>
            <a:ext cx="1335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Hauptwelle</a:t>
            </a:r>
          </a:p>
        </p:txBody>
      </p:sp>
      <p:sp>
        <p:nvSpPr>
          <p:cNvPr id="38927" name="Textfeld 10"/>
          <p:cNvSpPr txBox="1">
            <a:spLocks noChangeArrowheads="1"/>
          </p:cNvSpPr>
          <p:nvPr/>
        </p:nvSpPr>
        <p:spPr bwMode="auto">
          <a:xfrm>
            <a:off x="6913563" y="4572000"/>
            <a:ext cx="1479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Schaltkörper</a:t>
            </a:r>
          </a:p>
        </p:txBody>
      </p:sp>
      <p:sp>
        <p:nvSpPr>
          <p:cNvPr id="38928" name="Textfeld 10"/>
          <p:cNvSpPr txBox="1">
            <a:spLocks noChangeArrowheads="1"/>
          </p:cNvSpPr>
          <p:nvPr/>
        </p:nvSpPr>
        <p:spPr bwMode="auto">
          <a:xfrm>
            <a:off x="1458913" y="5624513"/>
            <a:ext cx="180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Rad der</a:t>
            </a:r>
          </a:p>
          <a:p>
            <a:pPr eaLnBrk="1" hangingPunct="1"/>
            <a:r>
              <a:rPr lang="de-DE" sz="1600" b="1">
                <a:solidFill>
                  <a:srgbClr val="004A76"/>
                </a:solidFill>
              </a:rPr>
              <a:t>Vorgelegewelle</a:t>
            </a:r>
          </a:p>
        </p:txBody>
      </p:sp>
      <p:sp>
        <p:nvSpPr>
          <p:cNvPr id="38929" name="Textfeld 10"/>
          <p:cNvSpPr txBox="1">
            <a:spLocks noChangeArrowheads="1"/>
          </p:cNvSpPr>
          <p:nvPr/>
        </p:nvSpPr>
        <p:spPr bwMode="auto">
          <a:xfrm>
            <a:off x="1241425" y="2914650"/>
            <a:ext cx="1055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Gangrad</a:t>
            </a:r>
          </a:p>
        </p:txBody>
      </p:sp>
      <p:cxnSp>
        <p:nvCxnSpPr>
          <p:cNvPr id="38930" name="Gerade Verbindung 6"/>
          <p:cNvCxnSpPr>
            <a:cxnSpLocks noChangeShapeType="1"/>
          </p:cNvCxnSpPr>
          <p:nvPr/>
        </p:nvCxnSpPr>
        <p:spPr bwMode="auto">
          <a:xfrm>
            <a:off x="5648325" y="4232275"/>
            <a:ext cx="1220788" cy="473075"/>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cxnSp>
        <p:nvCxnSpPr>
          <p:cNvPr id="38931" name="Gerade Verbindung 6"/>
          <p:cNvCxnSpPr>
            <a:cxnSpLocks noChangeShapeType="1"/>
          </p:cNvCxnSpPr>
          <p:nvPr/>
        </p:nvCxnSpPr>
        <p:spPr bwMode="auto">
          <a:xfrm>
            <a:off x="6724650" y="3894138"/>
            <a:ext cx="498475" cy="3175"/>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cxnSp>
        <p:nvCxnSpPr>
          <p:cNvPr id="38932" name="Gerade Verbindung 6"/>
          <p:cNvCxnSpPr>
            <a:cxnSpLocks noChangeShapeType="1"/>
          </p:cNvCxnSpPr>
          <p:nvPr/>
        </p:nvCxnSpPr>
        <p:spPr bwMode="auto">
          <a:xfrm flipH="1">
            <a:off x="5708650" y="2443163"/>
            <a:ext cx="871538" cy="0"/>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cxnSp>
        <p:nvCxnSpPr>
          <p:cNvPr id="38933" name="Gerade Verbindung 6"/>
          <p:cNvCxnSpPr>
            <a:cxnSpLocks noChangeShapeType="1"/>
          </p:cNvCxnSpPr>
          <p:nvPr/>
        </p:nvCxnSpPr>
        <p:spPr bwMode="auto">
          <a:xfrm flipV="1">
            <a:off x="2417763" y="5502275"/>
            <a:ext cx="1573212" cy="288925"/>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cxnSp>
        <p:nvCxnSpPr>
          <p:cNvPr id="38934" name="Gerade Verbindung 6"/>
          <p:cNvCxnSpPr>
            <a:cxnSpLocks noChangeShapeType="1"/>
          </p:cNvCxnSpPr>
          <p:nvPr/>
        </p:nvCxnSpPr>
        <p:spPr bwMode="auto">
          <a:xfrm>
            <a:off x="2406650" y="3095625"/>
            <a:ext cx="1439863" cy="12700"/>
          </a:xfrm>
          <a:prstGeom prst="line">
            <a:avLst/>
          </a:prstGeom>
          <a:noFill/>
          <a:ln w="38100">
            <a:solidFill>
              <a:srgbClr val="004A76"/>
            </a:solidFill>
            <a:round/>
            <a:headEnd/>
            <a:tailEnd/>
          </a:ln>
          <a:extLst>
            <a:ext uri="{909E8E84-426E-40dd-AFC4-6F175D3DCCD1}">
              <a14:hiddenFill xmlns:a14="http://schemas.microsoft.com/office/drawing/2010/main">
                <a:noFill/>
              </a14:hiddenFill>
            </a:ext>
          </a:extLst>
        </p:spPr>
      </p:cxnSp>
      <p:sp>
        <p:nvSpPr>
          <p:cNvPr id="65552" name="Rechteck 3"/>
          <p:cNvSpPr>
            <a:spLocks noChangeArrowheads="1"/>
          </p:cNvSpPr>
          <p:nvPr/>
        </p:nvSpPr>
        <p:spPr bwMode="auto">
          <a:xfrm>
            <a:off x="1139825" y="1890713"/>
            <a:ext cx="2112963" cy="708025"/>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2000" b="1">
                <a:solidFill>
                  <a:schemeClr val="bg1"/>
                </a:solidFill>
                <a:cs typeface="Arial" charset="0"/>
              </a:rPr>
              <a:t>Schaltmuffen-</a:t>
            </a:r>
          </a:p>
          <a:p>
            <a:r>
              <a:rPr lang="de-DE" sz="2000" b="1">
                <a:solidFill>
                  <a:schemeClr val="bg1"/>
                </a:solidFill>
                <a:cs typeface="Arial" charset="0"/>
              </a:rPr>
              <a:t>getriebe</a:t>
            </a:r>
            <a:endParaRPr lang="de-DE" sz="2000" b="1">
              <a:solidFill>
                <a:schemeClr val="bg1"/>
              </a:solidFill>
            </a:endParaRPr>
          </a:p>
        </p:txBody>
      </p:sp>
      <p:sp>
        <p:nvSpPr>
          <p:cNvPr id="65553" name="Textfeld 19"/>
          <p:cNvSpPr txBox="1">
            <a:spLocks noChangeArrowheads="1"/>
          </p:cNvSpPr>
          <p:nvPr/>
        </p:nvSpPr>
        <p:spPr bwMode="auto">
          <a:xfrm>
            <a:off x="7796213" y="6142038"/>
            <a:ext cx="9080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900"/>
              <a:t>Abb.: MAN</a:t>
            </a:r>
          </a:p>
        </p:txBody>
      </p:sp>
      <p:grpSp>
        <p:nvGrpSpPr>
          <p:cNvPr id="65554" name="Gruppierung 7"/>
          <p:cNvGrpSpPr>
            <a:grpSpLocks/>
          </p:cNvGrpSpPr>
          <p:nvPr/>
        </p:nvGrpSpPr>
        <p:grpSpPr bwMode="auto">
          <a:xfrm>
            <a:off x="8543925" y="6172200"/>
            <a:ext cx="914400" cy="307975"/>
            <a:chOff x="8543901" y="6172200"/>
            <a:chExt cx="914400" cy="307777"/>
          </a:xfrm>
        </p:grpSpPr>
        <p:sp>
          <p:nvSpPr>
            <p:cNvPr id="65555"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65556" name="Textfeld 22"/>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14</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8933"/>
                                        </p:tgtEl>
                                        <p:attrNameLst>
                                          <p:attrName>style.visibility</p:attrName>
                                        </p:attrNameLst>
                                      </p:cBhvr>
                                      <p:to>
                                        <p:strVal val="visible"/>
                                      </p:to>
                                    </p:set>
                                    <p:animEffect transition="in" filter="fade">
                                      <p:cBhvr>
                                        <p:cTn id="7" dur="500"/>
                                        <p:tgtEl>
                                          <p:spTgt spid="38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28"/>
                                        </p:tgtEl>
                                        <p:attrNameLst>
                                          <p:attrName>style.visibility</p:attrName>
                                        </p:attrNameLst>
                                      </p:cBhvr>
                                      <p:to>
                                        <p:strVal val="visible"/>
                                      </p:to>
                                    </p:set>
                                    <p:animEffect transition="in" filter="fade">
                                      <p:cBhvr>
                                        <p:cTn id="12" dur="500"/>
                                        <p:tgtEl>
                                          <p:spTgt spid="38928"/>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38934"/>
                                        </p:tgtEl>
                                        <p:attrNameLst>
                                          <p:attrName>style.visibility</p:attrName>
                                        </p:attrNameLst>
                                      </p:cBhvr>
                                      <p:to>
                                        <p:strVal val="visible"/>
                                      </p:to>
                                    </p:set>
                                    <p:animEffect transition="in" filter="fade">
                                      <p:cBhvr>
                                        <p:cTn id="16" dur="500"/>
                                        <p:tgtEl>
                                          <p:spTgt spid="389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929"/>
                                        </p:tgtEl>
                                        <p:attrNameLst>
                                          <p:attrName>style.visibility</p:attrName>
                                        </p:attrNameLst>
                                      </p:cBhvr>
                                      <p:to>
                                        <p:strVal val="visible"/>
                                      </p:to>
                                    </p:set>
                                    <p:animEffect transition="in" filter="fade">
                                      <p:cBhvr>
                                        <p:cTn id="21" dur="500"/>
                                        <p:tgtEl>
                                          <p:spTgt spid="38929"/>
                                        </p:tgtEl>
                                      </p:cBhvr>
                                    </p:animEffect>
                                  </p:childTnLst>
                                </p:cTn>
                              </p:par>
                            </p:childTnLst>
                          </p:cTn>
                        </p:par>
                        <p:par>
                          <p:cTn id="22" fill="hold" nodeType="afterGroup">
                            <p:stCondLst>
                              <p:cond delay="500"/>
                            </p:stCondLst>
                            <p:childTnLst>
                              <p:par>
                                <p:cTn id="23" presetID="10" presetClass="entr" presetSubtype="0" fill="hold" nodeType="afterEffect">
                                  <p:stCondLst>
                                    <p:cond delay="0"/>
                                  </p:stCondLst>
                                  <p:childTnLst>
                                    <p:set>
                                      <p:cBhvr>
                                        <p:cTn id="24" dur="1" fill="hold">
                                          <p:stCondLst>
                                            <p:cond delay="0"/>
                                          </p:stCondLst>
                                        </p:cTn>
                                        <p:tgtEl>
                                          <p:spTgt spid="38924"/>
                                        </p:tgtEl>
                                        <p:attrNameLst>
                                          <p:attrName>style.visibility</p:attrName>
                                        </p:attrNameLst>
                                      </p:cBhvr>
                                      <p:to>
                                        <p:strVal val="visible"/>
                                      </p:to>
                                    </p:set>
                                    <p:animEffect transition="in" filter="fade">
                                      <p:cBhvr>
                                        <p:cTn id="25" dur="500"/>
                                        <p:tgtEl>
                                          <p:spTgt spid="389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923"/>
                                        </p:tgtEl>
                                        <p:attrNameLst>
                                          <p:attrName>style.visibility</p:attrName>
                                        </p:attrNameLst>
                                      </p:cBhvr>
                                      <p:to>
                                        <p:strVal val="visible"/>
                                      </p:to>
                                    </p:set>
                                    <p:animEffect transition="in" filter="fade">
                                      <p:cBhvr>
                                        <p:cTn id="30" dur="500"/>
                                        <p:tgtEl>
                                          <p:spTgt spid="38923"/>
                                        </p:tgtEl>
                                      </p:cBhvr>
                                    </p:animEffect>
                                  </p:childTnLst>
                                </p:cTn>
                              </p:par>
                            </p:childTnLst>
                          </p:cTn>
                        </p:par>
                        <p:par>
                          <p:cTn id="31" fill="hold" nodeType="afterGroup">
                            <p:stCondLst>
                              <p:cond delay="500"/>
                            </p:stCondLst>
                            <p:childTnLst>
                              <p:par>
                                <p:cTn id="32" presetID="10" presetClass="entr" presetSubtype="0" fill="hold" nodeType="afterEffect">
                                  <p:stCondLst>
                                    <p:cond delay="0"/>
                                  </p:stCondLst>
                                  <p:childTnLst>
                                    <p:set>
                                      <p:cBhvr>
                                        <p:cTn id="33" dur="1" fill="hold">
                                          <p:stCondLst>
                                            <p:cond delay="0"/>
                                          </p:stCondLst>
                                        </p:cTn>
                                        <p:tgtEl>
                                          <p:spTgt spid="38931"/>
                                        </p:tgtEl>
                                        <p:attrNameLst>
                                          <p:attrName>style.visibility</p:attrName>
                                        </p:attrNameLst>
                                      </p:cBhvr>
                                      <p:to>
                                        <p:strVal val="visible"/>
                                      </p:to>
                                    </p:set>
                                    <p:animEffect transition="in" filter="fade">
                                      <p:cBhvr>
                                        <p:cTn id="34" dur="500"/>
                                        <p:tgtEl>
                                          <p:spTgt spid="3893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8926"/>
                                        </p:tgtEl>
                                        <p:attrNameLst>
                                          <p:attrName>style.visibility</p:attrName>
                                        </p:attrNameLst>
                                      </p:cBhvr>
                                      <p:to>
                                        <p:strVal val="visible"/>
                                      </p:to>
                                    </p:set>
                                    <p:animEffect transition="in" filter="fade">
                                      <p:cBhvr>
                                        <p:cTn id="39" dur="500"/>
                                        <p:tgtEl>
                                          <p:spTgt spid="38926"/>
                                        </p:tgtEl>
                                      </p:cBhvr>
                                    </p:animEffect>
                                  </p:childTnLst>
                                </p:cTn>
                              </p:par>
                            </p:childTnLst>
                          </p:cTn>
                        </p:par>
                        <p:par>
                          <p:cTn id="40" fill="hold" nodeType="afterGroup">
                            <p:stCondLst>
                              <p:cond delay="500"/>
                            </p:stCondLst>
                            <p:childTnLst>
                              <p:par>
                                <p:cTn id="41" presetID="10" presetClass="entr" presetSubtype="0" fill="hold" nodeType="afterEffect">
                                  <p:stCondLst>
                                    <p:cond delay="0"/>
                                  </p:stCondLst>
                                  <p:childTnLst>
                                    <p:set>
                                      <p:cBhvr>
                                        <p:cTn id="42" dur="1" fill="hold">
                                          <p:stCondLst>
                                            <p:cond delay="0"/>
                                          </p:stCondLst>
                                        </p:cTn>
                                        <p:tgtEl>
                                          <p:spTgt spid="38932"/>
                                        </p:tgtEl>
                                        <p:attrNameLst>
                                          <p:attrName>style.visibility</p:attrName>
                                        </p:attrNameLst>
                                      </p:cBhvr>
                                      <p:to>
                                        <p:strVal val="visible"/>
                                      </p:to>
                                    </p:set>
                                    <p:animEffect transition="in" filter="fade">
                                      <p:cBhvr>
                                        <p:cTn id="43" dur="500"/>
                                        <p:tgtEl>
                                          <p:spTgt spid="3893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8925"/>
                                        </p:tgtEl>
                                        <p:attrNameLst>
                                          <p:attrName>style.visibility</p:attrName>
                                        </p:attrNameLst>
                                      </p:cBhvr>
                                      <p:to>
                                        <p:strVal val="visible"/>
                                      </p:to>
                                    </p:set>
                                    <p:animEffect transition="in" filter="fade">
                                      <p:cBhvr>
                                        <p:cTn id="48" dur="500"/>
                                        <p:tgtEl>
                                          <p:spTgt spid="38925"/>
                                        </p:tgtEl>
                                      </p:cBhvr>
                                    </p:animEffect>
                                  </p:childTnLst>
                                </p:cTn>
                              </p:par>
                            </p:childTnLst>
                          </p:cTn>
                        </p:par>
                        <p:par>
                          <p:cTn id="49" fill="hold" nodeType="afterGroup">
                            <p:stCondLst>
                              <p:cond delay="500"/>
                            </p:stCondLst>
                            <p:childTnLst>
                              <p:par>
                                <p:cTn id="50" presetID="10" presetClass="entr" presetSubtype="0" fill="hold" nodeType="afterEffect">
                                  <p:stCondLst>
                                    <p:cond delay="0"/>
                                  </p:stCondLst>
                                  <p:childTnLst>
                                    <p:set>
                                      <p:cBhvr>
                                        <p:cTn id="51" dur="1" fill="hold">
                                          <p:stCondLst>
                                            <p:cond delay="0"/>
                                          </p:stCondLst>
                                        </p:cTn>
                                        <p:tgtEl>
                                          <p:spTgt spid="38930"/>
                                        </p:tgtEl>
                                        <p:attrNameLst>
                                          <p:attrName>style.visibility</p:attrName>
                                        </p:attrNameLst>
                                      </p:cBhvr>
                                      <p:to>
                                        <p:strVal val="visible"/>
                                      </p:to>
                                    </p:set>
                                    <p:animEffect transition="in" filter="fade">
                                      <p:cBhvr>
                                        <p:cTn id="52" dur="500"/>
                                        <p:tgtEl>
                                          <p:spTgt spid="389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927"/>
                                        </p:tgtEl>
                                        <p:attrNameLst>
                                          <p:attrName>style.visibility</p:attrName>
                                        </p:attrNameLst>
                                      </p:cBhvr>
                                      <p:to>
                                        <p:strVal val="visible"/>
                                      </p:to>
                                    </p:set>
                                    <p:animEffect transition="in" filter="fade">
                                      <p:cBhvr>
                                        <p:cTn id="57" dur="500"/>
                                        <p:tgtEl>
                                          <p:spTgt spid="38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p:bldP spid="38925" grpId="0"/>
      <p:bldP spid="38926" grpId="0"/>
      <p:bldP spid="38927" grpId="0"/>
      <p:bldP spid="38928" grpId="0"/>
      <p:bldP spid="389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el 1"/>
          <p:cNvSpPr>
            <a:spLocks noGrp="1"/>
          </p:cNvSpPr>
          <p:nvPr>
            <p:ph type="title"/>
          </p:nvPr>
        </p:nvSpPr>
        <p:spPr/>
        <p:txBody>
          <a:bodyPr/>
          <a:lstStyle/>
          <a:p>
            <a:r>
              <a:rPr lang="de-DE">
                <a:latin typeface="Arial" charset="0"/>
                <a:ea typeface="ＭＳ Ｐゴシック" charset="0"/>
              </a:rPr>
              <a:t>1.1  Kinematische Kette / Gelenkwellen</a:t>
            </a:r>
          </a:p>
        </p:txBody>
      </p:sp>
      <p:sp>
        <p:nvSpPr>
          <p:cNvPr id="67586"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8460AEC-69B2-EE47-8B3B-FD4778AEE321}" type="slidenum">
              <a:rPr lang="en-US" sz="1000"/>
              <a:pPr eaLnBrk="1" hangingPunct="1"/>
              <a:t>31</a:t>
            </a:fld>
            <a:endParaRPr lang="en-US" sz="1000"/>
          </a:p>
        </p:txBody>
      </p:sp>
      <p:pic>
        <p:nvPicPr>
          <p:cNvPr id="67587" name="Bild 1" descr="300112_7022_A98F4817_ECI_RG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250" y="2116138"/>
            <a:ext cx="8145463"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feld 6"/>
          <p:cNvSpPr txBox="1">
            <a:spLocks noChangeArrowheads="1"/>
          </p:cNvSpPr>
          <p:nvPr/>
        </p:nvSpPr>
        <p:spPr bwMode="auto">
          <a:xfrm>
            <a:off x="542925" y="5786438"/>
            <a:ext cx="134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900">
                <a:solidFill>
                  <a:srgbClr val="FFFFFF"/>
                </a:solidFill>
              </a:rPr>
              <a:t>Foto: Mercedes-Benz</a:t>
            </a:r>
          </a:p>
        </p:txBody>
      </p:sp>
      <p:sp>
        <p:nvSpPr>
          <p:cNvPr id="40967" name="Oval 1"/>
          <p:cNvSpPr>
            <a:spLocks noChangeArrowheads="1"/>
          </p:cNvSpPr>
          <p:nvPr/>
        </p:nvSpPr>
        <p:spPr bwMode="auto">
          <a:xfrm rot="-185418">
            <a:off x="209550" y="4249738"/>
            <a:ext cx="4670425" cy="1346200"/>
          </a:xfrm>
          <a:prstGeom prst="ellipse">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144000" tIns="144000" rIns="144000" bIns="144000" anchor="ctr"/>
          <a:lstStyle/>
          <a:p>
            <a:pPr defTabSz="995363"/>
            <a:endParaRPr lang="de-DE"/>
          </a:p>
        </p:txBody>
      </p:sp>
      <p:grpSp>
        <p:nvGrpSpPr>
          <p:cNvPr id="67590" name="Gruppierung 7"/>
          <p:cNvGrpSpPr>
            <a:grpSpLocks/>
          </p:cNvGrpSpPr>
          <p:nvPr/>
        </p:nvGrpSpPr>
        <p:grpSpPr bwMode="auto">
          <a:xfrm>
            <a:off x="8543925" y="6172200"/>
            <a:ext cx="914400" cy="307975"/>
            <a:chOff x="8543901" y="6172200"/>
            <a:chExt cx="914400" cy="307777"/>
          </a:xfrm>
        </p:grpSpPr>
        <p:sp>
          <p:nvSpPr>
            <p:cNvPr id="67592"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67593" name="Textfeld 10"/>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15</a:t>
              </a:r>
            </a:p>
          </p:txBody>
        </p:sp>
      </p:grpSp>
      <p:sp>
        <p:nvSpPr>
          <p:cNvPr id="67591" name="Rechteck 3"/>
          <p:cNvSpPr>
            <a:spLocks noChangeArrowheads="1"/>
          </p:cNvSpPr>
          <p:nvPr/>
        </p:nvSpPr>
        <p:spPr bwMode="auto">
          <a:xfrm>
            <a:off x="268288" y="1866900"/>
            <a:ext cx="1806575" cy="4000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2000" b="1">
                <a:solidFill>
                  <a:schemeClr val="bg1"/>
                </a:solidFill>
                <a:cs typeface="Arial" charset="0"/>
              </a:rPr>
              <a:t>Gelenkwelle</a:t>
            </a:r>
            <a:endParaRPr lang="de-DE" sz="2000" b="1">
              <a:solidFill>
                <a:schemeClr val="bg1"/>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967"/>
                                        </p:tgtEl>
                                        <p:attrNameLst>
                                          <p:attrName>style.visibility</p:attrName>
                                        </p:attrNameLst>
                                      </p:cBhvr>
                                      <p:to>
                                        <p:strVal val="visible"/>
                                      </p:to>
                                    </p:set>
                                    <p:animEffect transition="in" filter="fade">
                                      <p:cBhvr>
                                        <p:cTn id="7" dur="10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p:cNvSpPr>
            <a:spLocks noGrp="1"/>
          </p:cNvSpPr>
          <p:nvPr>
            <p:ph type="title"/>
          </p:nvPr>
        </p:nvSpPr>
        <p:spPr/>
        <p:txBody>
          <a:bodyPr/>
          <a:lstStyle/>
          <a:p>
            <a:r>
              <a:rPr lang="de-DE">
                <a:latin typeface="Arial" charset="0"/>
                <a:ea typeface="ＭＳ Ｐゴシック" charset="0"/>
              </a:rPr>
              <a:t>1.1  Kinematische Kette / Differenzialgetriebe</a:t>
            </a:r>
          </a:p>
        </p:txBody>
      </p:sp>
      <p:sp>
        <p:nvSpPr>
          <p:cNvPr id="69634"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2CFDEE0-3C58-8B4B-8C05-5C9411F1F3DB}" type="slidenum">
              <a:rPr lang="en-US" sz="1000"/>
              <a:pPr eaLnBrk="1" hangingPunct="1"/>
              <a:t>32</a:t>
            </a:fld>
            <a:endParaRPr lang="en-US" sz="1000"/>
          </a:p>
        </p:txBody>
      </p:sp>
      <p:pic>
        <p:nvPicPr>
          <p:cNvPr id="69635" name="Bild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8375" y="1031875"/>
            <a:ext cx="6116638"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feld 5"/>
          <p:cNvSpPr txBox="1">
            <a:spLocks noChangeArrowheads="1"/>
          </p:cNvSpPr>
          <p:nvPr/>
        </p:nvSpPr>
        <p:spPr bwMode="auto">
          <a:xfrm>
            <a:off x="977900" y="5106988"/>
            <a:ext cx="3006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1</a:t>
            </a:r>
            <a:r>
              <a:rPr lang="de-DE" sz="1600">
                <a:solidFill>
                  <a:srgbClr val="004A76"/>
                </a:solidFill>
              </a:rPr>
              <a:t>   Flansche für Antriebswellen </a:t>
            </a:r>
          </a:p>
          <a:p>
            <a:pPr eaLnBrk="1" hangingPunct="1"/>
            <a:r>
              <a:rPr lang="de-DE" sz="1600" b="1">
                <a:solidFill>
                  <a:srgbClr val="004A76"/>
                </a:solidFill>
              </a:rPr>
              <a:t>2</a:t>
            </a:r>
            <a:r>
              <a:rPr lang="de-DE" sz="1600">
                <a:solidFill>
                  <a:srgbClr val="004A76"/>
                </a:solidFill>
              </a:rPr>
              <a:t>   Tellerrad</a:t>
            </a:r>
            <a:br>
              <a:rPr lang="de-DE" sz="1600">
                <a:solidFill>
                  <a:srgbClr val="004A76"/>
                </a:solidFill>
              </a:rPr>
            </a:br>
            <a:r>
              <a:rPr lang="de-DE" sz="1600" b="1">
                <a:solidFill>
                  <a:srgbClr val="004A76"/>
                </a:solidFill>
              </a:rPr>
              <a:t>3</a:t>
            </a:r>
            <a:r>
              <a:rPr lang="de-DE" sz="1600">
                <a:solidFill>
                  <a:srgbClr val="004A76"/>
                </a:solidFill>
              </a:rPr>
              <a:t>   Antriebskegelräder </a:t>
            </a:r>
          </a:p>
          <a:p>
            <a:pPr eaLnBrk="1" hangingPunct="1"/>
            <a:r>
              <a:rPr lang="de-DE" sz="1600" b="1">
                <a:solidFill>
                  <a:srgbClr val="004A76"/>
                </a:solidFill>
              </a:rPr>
              <a:t>4</a:t>
            </a:r>
            <a:r>
              <a:rPr lang="de-DE" sz="1600">
                <a:solidFill>
                  <a:srgbClr val="004A76"/>
                </a:solidFill>
              </a:rPr>
              <a:t>   Ausgleichskegelräder </a:t>
            </a:r>
          </a:p>
          <a:p>
            <a:pPr eaLnBrk="1" hangingPunct="1"/>
            <a:r>
              <a:rPr lang="de-DE" sz="1600" b="1">
                <a:solidFill>
                  <a:srgbClr val="004A76"/>
                </a:solidFill>
              </a:rPr>
              <a:t>5</a:t>
            </a:r>
            <a:r>
              <a:rPr lang="de-DE" sz="1600">
                <a:solidFill>
                  <a:srgbClr val="004A76"/>
                </a:solidFill>
              </a:rPr>
              <a:t>   Eingangskegelrad </a:t>
            </a:r>
          </a:p>
        </p:txBody>
      </p:sp>
      <p:grpSp>
        <p:nvGrpSpPr>
          <p:cNvPr id="69637" name="Gruppierung 7"/>
          <p:cNvGrpSpPr>
            <a:grpSpLocks/>
          </p:cNvGrpSpPr>
          <p:nvPr/>
        </p:nvGrpSpPr>
        <p:grpSpPr bwMode="auto">
          <a:xfrm>
            <a:off x="8543925" y="6172200"/>
            <a:ext cx="914400" cy="307975"/>
            <a:chOff x="8543901" y="6172200"/>
            <a:chExt cx="914400" cy="307777"/>
          </a:xfrm>
        </p:grpSpPr>
        <p:sp>
          <p:nvSpPr>
            <p:cNvPr id="69646"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69647" name="Textfeld 8"/>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15</a:t>
              </a:r>
            </a:p>
          </p:txBody>
        </p:sp>
      </p:grpSp>
      <p:sp>
        <p:nvSpPr>
          <p:cNvPr id="2" name="Oval 1"/>
          <p:cNvSpPr>
            <a:spLocks noChangeArrowheads="1"/>
          </p:cNvSpPr>
          <p:nvPr/>
        </p:nvSpPr>
        <p:spPr bwMode="auto">
          <a:xfrm>
            <a:off x="1168400" y="2921000"/>
            <a:ext cx="515938" cy="541338"/>
          </a:xfrm>
          <a:prstGeom prst="ellipse">
            <a:avLst/>
          </a:prstGeom>
          <a:solidFill>
            <a:srgbClr val="FFFFFF"/>
          </a:solidFill>
          <a:ln w="9525">
            <a:solidFill>
              <a:srgbClr val="2D95FE"/>
            </a:solidFill>
            <a:round/>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12" name="Oval 11"/>
          <p:cNvSpPr>
            <a:spLocks noChangeArrowheads="1"/>
          </p:cNvSpPr>
          <p:nvPr/>
        </p:nvSpPr>
        <p:spPr bwMode="auto">
          <a:xfrm>
            <a:off x="6510338" y="3081338"/>
            <a:ext cx="517525" cy="542925"/>
          </a:xfrm>
          <a:prstGeom prst="ellipse">
            <a:avLst/>
          </a:prstGeom>
          <a:solidFill>
            <a:srgbClr val="FFFFFF"/>
          </a:solidFill>
          <a:ln w="9525">
            <a:solidFill>
              <a:srgbClr val="2D95FE"/>
            </a:solidFill>
            <a:round/>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13" name="Oval 12"/>
          <p:cNvSpPr>
            <a:spLocks noChangeArrowheads="1"/>
          </p:cNvSpPr>
          <p:nvPr/>
        </p:nvSpPr>
        <p:spPr bwMode="auto">
          <a:xfrm>
            <a:off x="3810000" y="2971800"/>
            <a:ext cx="515938" cy="541338"/>
          </a:xfrm>
          <a:prstGeom prst="ellipse">
            <a:avLst/>
          </a:prstGeom>
          <a:solidFill>
            <a:srgbClr val="FFFFFF"/>
          </a:solidFill>
          <a:ln w="9525">
            <a:solidFill>
              <a:srgbClr val="2D95FE"/>
            </a:solidFill>
            <a:round/>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14" name="Oval 13"/>
          <p:cNvSpPr>
            <a:spLocks noChangeArrowheads="1"/>
          </p:cNvSpPr>
          <p:nvPr/>
        </p:nvSpPr>
        <p:spPr bwMode="auto">
          <a:xfrm>
            <a:off x="4579938" y="2692400"/>
            <a:ext cx="517525" cy="541338"/>
          </a:xfrm>
          <a:prstGeom prst="ellipse">
            <a:avLst/>
          </a:prstGeom>
          <a:solidFill>
            <a:srgbClr val="FFFFFF"/>
          </a:solidFill>
          <a:ln w="9525">
            <a:solidFill>
              <a:srgbClr val="2D95FE"/>
            </a:solidFill>
            <a:round/>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15" name="Oval 14"/>
          <p:cNvSpPr>
            <a:spLocks noChangeArrowheads="1"/>
          </p:cNvSpPr>
          <p:nvPr/>
        </p:nvSpPr>
        <p:spPr bwMode="auto">
          <a:xfrm>
            <a:off x="4064000" y="2235200"/>
            <a:ext cx="515938" cy="541338"/>
          </a:xfrm>
          <a:prstGeom prst="ellipse">
            <a:avLst/>
          </a:prstGeom>
          <a:solidFill>
            <a:srgbClr val="FFFFFF"/>
          </a:solidFill>
          <a:ln w="9525">
            <a:solidFill>
              <a:srgbClr val="2D95FE"/>
            </a:solidFill>
            <a:round/>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16" name="Oval 15"/>
          <p:cNvSpPr>
            <a:spLocks noChangeArrowheads="1"/>
          </p:cNvSpPr>
          <p:nvPr/>
        </p:nvSpPr>
        <p:spPr bwMode="auto">
          <a:xfrm>
            <a:off x="4325938" y="3548063"/>
            <a:ext cx="517525" cy="541337"/>
          </a:xfrm>
          <a:prstGeom prst="ellipse">
            <a:avLst/>
          </a:prstGeom>
          <a:solidFill>
            <a:srgbClr val="FFFFFF"/>
          </a:solidFill>
          <a:ln w="9525">
            <a:solidFill>
              <a:srgbClr val="2D95FE"/>
            </a:solidFill>
            <a:round/>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17" name="Oval 16"/>
          <p:cNvSpPr>
            <a:spLocks noChangeArrowheads="1"/>
          </p:cNvSpPr>
          <p:nvPr/>
        </p:nvSpPr>
        <p:spPr bwMode="auto">
          <a:xfrm>
            <a:off x="3309938" y="1727200"/>
            <a:ext cx="517525" cy="541338"/>
          </a:xfrm>
          <a:prstGeom prst="ellipse">
            <a:avLst/>
          </a:prstGeom>
          <a:solidFill>
            <a:srgbClr val="FFFFFF"/>
          </a:solidFill>
          <a:ln w="9525">
            <a:solidFill>
              <a:srgbClr val="2D95FE"/>
            </a:solidFill>
            <a:round/>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18" name="Oval 17"/>
          <p:cNvSpPr>
            <a:spLocks noChangeArrowheads="1"/>
          </p:cNvSpPr>
          <p:nvPr/>
        </p:nvSpPr>
        <p:spPr bwMode="auto">
          <a:xfrm>
            <a:off x="5097463" y="3817938"/>
            <a:ext cx="515937" cy="542925"/>
          </a:xfrm>
          <a:prstGeom prst="ellipse">
            <a:avLst/>
          </a:prstGeom>
          <a:solidFill>
            <a:srgbClr val="FFFFFF"/>
          </a:solidFill>
          <a:ln w="9525">
            <a:solidFill>
              <a:srgbClr val="2D95FE"/>
            </a:solidFill>
            <a:round/>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32" fill="hold" grpId="0" nodeType="clickEffect">
                                  <p:stCondLst>
                                    <p:cond delay="0"/>
                                  </p:stCondLst>
                                  <p:childTnLst>
                                    <p:animEffect transition="out" filter="circle(out)">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xit" presetSubtype="32" fill="hold" grpId="0" nodeType="clickEffect">
                                  <p:stCondLst>
                                    <p:cond delay="0"/>
                                  </p:stCondLst>
                                  <p:childTnLst>
                                    <p:animEffect transition="out" filter="circle(out)">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xit" presetSubtype="32" fill="hold" grpId="0" nodeType="clickEffect">
                                  <p:stCondLst>
                                    <p:cond delay="0"/>
                                  </p:stCondLst>
                                  <p:childTnLst>
                                    <p:animEffect transition="out" filter="circle(out)">
                                      <p:cBhvr>
                                        <p:cTn id="19" dur="1000"/>
                                        <p:tgtEl>
                                          <p:spTgt spid="13"/>
                                        </p:tgtEl>
                                      </p:cBhvr>
                                    </p:animEffect>
                                    <p:set>
                                      <p:cBhvr>
                                        <p:cTn id="20" dur="1" fill="hold">
                                          <p:stCondLst>
                                            <p:cond delay="999"/>
                                          </p:stCondLst>
                                        </p:cTn>
                                        <p:tgtEl>
                                          <p:spTgt spid="13"/>
                                        </p:tgtEl>
                                        <p:attrNameLst>
                                          <p:attrName>style.visibility</p:attrName>
                                        </p:attrNameLst>
                                      </p:cBhvr>
                                      <p:to>
                                        <p:strVal val="hidden"/>
                                      </p:to>
                                    </p:set>
                                  </p:childTnLst>
                                </p:cTn>
                              </p:par>
                              <p:par>
                                <p:cTn id="21" presetID="6" presetClass="exit" presetSubtype="32" fill="hold" grpId="0" nodeType="withEffect">
                                  <p:stCondLst>
                                    <p:cond delay="0"/>
                                  </p:stCondLst>
                                  <p:childTnLst>
                                    <p:animEffect transition="out" filter="circle(out)">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xit" presetSubtype="32" fill="hold" grpId="0" nodeType="clickEffect">
                                  <p:stCondLst>
                                    <p:cond delay="0"/>
                                  </p:stCondLst>
                                  <p:childTnLst>
                                    <p:animEffect transition="out" filter="circle(out)">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cTn>
                              </p:par>
                              <p:par>
                                <p:cTn id="29" presetID="6" presetClass="exit" presetSubtype="32" fill="hold" grpId="0" nodeType="withEffect">
                                  <p:stCondLst>
                                    <p:cond delay="0"/>
                                  </p:stCondLst>
                                  <p:childTnLst>
                                    <p:animEffect transition="out" filter="circle(out)">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xit" presetSubtype="32" fill="hold" grpId="0" nodeType="clickEffect">
                                  <p:stCondLst>
                                    <p:cond delay="0"/>
                                  </p:stCondLst>
                                  <p:childTnLst>
                                    <p:animEffect transition="out" filter="circle(out)">
                                      <p:cBhvr>
                                        <p:cTn id="35" dur="1000"/>
                                        <p:tgtEl>
                                          <p:spTgt spid="17"/>
                                        </p:tgtEl>
                                      </p:cBhvr>
                                    </p:animEffect>
                                    <p:set>
                                      <p:cBhvr>
                                        <p:cTn id="36"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el 1"/>
          <p:cNvSpPr>
            <a:spLocks noGrp="1"/>
          </p:cNvSpPr>
          <p:nvPr>
            <p:ph type="title"/>
          </p:nvPr>
        </p:nvSpPr>
        <p:spPr/>
        <p:txBody>
          <a:bodyPr/>
          <a:lstStyle/>
          <a:p>
            <a:r>
              <a:rPr lang="de-DE">
                <a:latin typeface="Arial" charset="0"/>
                <a:ea typeface="ＭＳ Ｐゴシック" charset="0"/>
              </a:rPr>
              <a:t>1.1  Kinematische Kette / Außenplanetengetriebe</a:t>
            </a:r>
          </a:p>
        </p:txBody>
      </p:sp>
      <p:sp>
        <p:nvSpPr>
          <p:cNvPr id="71682"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35AC693-1845-304B-9D89-DBE9CF98F4F6}" type="slidenum">
              <a:rPr lang="en-US" sz="1000"/>
              <a:pPr eaLnBrk="1" hangingPunct="1"/>
              <a:t>33</a:t>
            </a:fld>
            <a:endParaRPr lang="en-US" sz="1000"/>
          </a:p>
        </p:txBody>
      </p:sp>
      <p:pic>
        <p:nvPicPr>
          <p:cNvPr id="71683" name="Bild 2" descr="080312_MOTOassale Dis n 8_ECI_RG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7163" y="1162050"/>
            <a:ext cx="8720137"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feld 5"/>
          <p:cNvSpPr txBox="1">
            <a:spLocks noChangeArrowheads="1"/>
          </p:cNvSpPr>
          <p:nvPr/>
        </p:nvSpPr>
        <p:spPr bwMode="auto">
          <a:xfrm>
            <a:off x="4203700" y="1847850"/>
            <a:ext cx="1360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Differenzial-getriebe</a:t>
            </a:r>
          </a:p>
        </p:txBody>
      </p:sp>
      <p:sp>
        <p:nvSpPr>
          <p:cNvPr id="71685" name="Textfeld 5"/>
          <p:cNvSpPr txBox="1">
            <a:spLocks noChangeArrowheads="1"/>
          </p:cNvSpPr>
          <p:nvPr/>
        </p:nvSpPr>
        <p:spPr bwMode="auto">
          <a:xfrm>
            <a:off x="255588" y="2640013"/>
            <a:ext cx="18494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600" b="1">
                <a:solidFill>
                  <a:srgbClr val="004A76"/>
                </a:solidFill>
              </a:rPr>
              <a:t>Außenplaneten-getriebe</a:t>
            </a:r>
          </a:p>
        </p:txBody>
      </p:sp>
      <p:sp>
        <p:nvSpPr>
          <p:cNvPr id="71686" name="Textfeld 7"/>
          <p:cNvSpPr txBox="1">
            <a:spLocks noChangeArrowheads="1"/>
          </p:cNvSpPr>
          <p:nvPr/>
        </p:nvSpPr>
        <p:spPr bwMode="auto">
          <a:xfrm>
            <a:off x="7904163" y="5862638"/>
            <a:ext cx="9080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900">
                <a:solidFill>
                  <a:srgbClr val="004A76"/>
                </a:solidFill>
              </a:rPr>
              <a:t>Abb.: Iveco</a:t>
            </a:r>
          </a:p>
        </p:txBody>
      </p:sp>
      <p:grpSp>
        <p:nvGrpSpPr>
          <p:cNvPr id="71687" name="Gruppierung 7"/>
          <p:cNvGrpSpPr>
            <a:grpSpLocks/>
          </p:cNvGrpSpPr>
          <p:nvPr/>
        </p:nvGrpSpPr>
        <p:grpSpPr bwMode="auto">
          <a:xfrm>
            <a:off x="8543925" y="6172200"/>
            <a:ext cx="914400" cy="307975"/>
            <a:chOff x="8543901" y="6172200"/>
            <a:chExt cx="914400" cy="307777"/>
          </a:xfrm>
        </p:grpSpPr>
        <p:sp>
          <p:nvSpPr>
            <p:cNvPr id="71688"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71689" name="Textfeld 10"/>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15</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1"/>
          <p:cNvSpPr>
            <a:spLocks noGrp="1"/>
          </p:cNvSpPr>
          <p:nvPr>
            <p:ph type="title"/>
          </p:nvPr>
        </p:nvSpPr>
        <p:spPr/>
        <p:txBody>
          <a:bodyPr/>
          <a:lstStyle/>
          <a:p>
            <a:r>
              <a:rPr lang="de-DE">
                <a:latin typeface="Arial" charset="0"/>
                <a:ea typeface="ＭＳ Ｐゴシック" charset="0"/>
              </a:rPr>
              <a:t>1.1  Kinematische Kette / Hypoidachse</a:t>
            </a:r>
          </a:p>
        </p:txBody>
      </p:sp>
      <p:sp>
        <p:nvSpPr>
          <p:cNvPr id="73730"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B8A9F20-7E1B-414B-AFE6-85A83F2AEEFC}" type="slidenum">
              <a:rPr lang="en-US" sz="1000"/>
              <a:pPr eaLnBrk="1" hangingPunct="1"/>
              <a:t>34</a:t>
            </a:fld>
            <a:endParaRPr lang="en-US" sz="1000"/>
          </a:p>
        </p:txBody>
      </p:sp>
      <p:sp>
        <p:nvSpPr>
          <p:cNvPr id="73731" name="Freeform 3"/>
          <p:cNvSpPr>
            <a:spLocks/>
          </p:cNvSpPr>
          <p:nvPr/>
        </p:nvSpPr>
        <p:spPr bwMode="gray">
          <a:xfrm rot="-5400000">
            <a:off x="4075906" y="13494"/>
            <a:ext cx="2079625" cy="7545388"/>
          </a:xfrm>
          <a:custGeom>
            <a:avLst/>
            <a:gdLst>
              <a:gd name="T0" fmla="*/ 2147483647 w 2598"/>
              <a:gd name="T1" fmla="*/ 2147483647 h 2122"/>
              <a:gd name="T2" fmla="*/ 2147483647 w 2598"/>
              <a:gd name="T3" fmla="*/ 0 h 2122"/>
              <a:gd name="T4" fmla="*/ 2147483647 w 2598"/>
              <a:gd name="T5" fmla="*/ 2147483647 h 2122"/>
              <a:gd name="T6" fmla="*/ 0 w 2598"/>
              <a:gd name="T7" fmla="*/ 0 h 2122"/>
              <a:gd name="T8" fmla="*/ 0 w 2598"/>
              <a:gd name="T9" fmla="*/ 2147483647 h 2122"/>
              <a:gd name="T10" fmla="*/ 2147483647 w 2598"/>
              <a:gd name="T11" fmla="*/ 2147483647 h 2122"/>
              <a:gd name="T12" fmla="*/ 0 60000 65536"/>
              <a:gd name="T13" fmla="*/ 0 60000 65536"/>
              <a:gd name="T14" fmla="*/ 0 60000 65536"/>
              <a:gd name="T15" fmla="*/ 0 60000 65536"/>
              <a:gd name="T16" fmla="*/ 0 60000 65536"/>
              <a:gd name="T17" fmla="*/ 0 60000 65536"/>
              <a:gd name="T18" fmla="*/ 0 w 2598"/>
              <a:gd name="T19" fmla="*/ 0 h 2122"/>
              <a:gd name="T20" fmla="*/ 2598 w 2598"/>
              <a:gd name="T21" fmla="*/ 2122 h 2122"/>
            </a:gdLst>
            <a:ahLst/>
            <a:cxnLst>
              <a:cxn ang="T12">
                <a:pos x="T0" y="T1"/>
              </a:cxn>
              <a:cxn ang="T13">
                <a:pos x="T2" y="T3"/>
              </a:cxn>
              <a:cxn ang="T14">
                <a:pos x="T4" y="T5"/>
              </a:cxn>
              <a:cxn ang="T15">
                <a:pos x="T6" y="T7"/>
              </a:cxn>
              <a:cxn ang="T16">
                <a:pos x="T8" y="T9"/>
              </a:cxn>
              <a:cxn ang="T17">
                <a:pos x="T10" y="T11"/>
              </a:cxn>
            </a:cxnLst>
            <a:rect l="T18" t="T19" r="T20" b="T21"/>
            <a:pathLst>
              <a:path w="2598" h="2122">
                <a:moveTo>
                  <a:pt x="2598" y="2122"/>
                </a:moveTo>
                <a:lnTo>
                  <a:pt x="2598" y="0"/>
                </a:lnTo>
                <a:lnTo>
                  <a:pt x="1299" y="101"/>
                </a:lnTo>
                <a:lnTo>
                  <a:pt x="0" y="0"/>
                </a:lnTo>
                <a:lnTo>
                  <a:pt x="0" y="2122"/>
                </a:lnTo>
                <a:lnTo>
                  <a:pt x="2598" y="2122"/>
                </a:lnTo>
              </a:path>
            </a:pathLst>
          </a:custGeom>
          <a:solidFill>
            <a:schemeClr val="bg1"/>
          </a:solidFill>
          <a:ln w="9525">
            <a:solidFill>
              <a:schemeClr val="accent1"/>
            </a:solidFill>
            <a:round/>
            <a:headEnd/>
            <a:tailEnd/>
          </a:ln>
        </p:spPr>
        <p:txBody>
          <a:bodyPr/>
          <a:lstStyle/>
          <a:p>
            <a:endParaRPr lang="de-DE"/>
          </a:p>
        </p:txBody>
      </p:sp>
      <p:sp>
        <p:nvSpPr>
          <p:cNvPr id="73732" name="Textfeld 7"/>
          <p:cNvSpPr txBox="1">
            <a:spLocks noChangeArrowheads="1"/>
          </p:cNvSpPr>
          <p:nvPr/>
        </p:nvSpPr>
        <p:spPr bwMode="auto">
          <a:xfrm>
            <a:off x="2695575" y="2944813"/>
            <a:ext cx="590391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800">
                <a:solidFill>
                  <a:srgbClr val="004A76"/>
                </a:solidFill>
              </a:rPr>
              <a:t>Die Anpassung der Antriebsdrehzahl an die Raddrehzahl </a:t>
            </a:r>
          </a:p>
          <a:p>
            <a:pPr eaLnBrk="1" hangingPunct="1"/>
            <a:r>
              <a:rPr lang="de-DE" sz="1800">
                <a:solidFill>
                  <a:srgbClr val="004A76"/>
                </a:solidFill>
              </a:rPr>
              <a:t>erfolgt bei der Hypoidachse </a:t>
            </a:r>
          </a:p>
          <a:p>
            <a:pPr eaLnBrk="1" hangingPunct="1"/>
            <a:r>
              <a:rPr lang="de-DE" sz="1800">
                <a:solidFill>
                  <a:srgbClr val="004A76"/>
                </a:solidFill>
              </a:rPr>
              <a:t>durch die Übersetzung </a:t>
            </a:r>
          </a:p>
          <a:p>
            <a:pPr eaLnBrk="1" hangingPunct="1"/>
            <a:r>
              <a:rPr lang="de-DE" sz="1800">
                <a:solidFill>
                  <a:srgbClr val="004A76"/>
                </a:solidFill>
              </a:rPr>
              <a:t>zwischen Eingangskegelrad und Tellerrad im Differenzialgetriebe. </a:t>
            </a:r>
          </a:p>
        </p:txBody>
      </p:sp>
      <p:grpSp>
        <p:nvGrpSpPr>
          <p:cNvPr id="73733" name="Gruppierung 7"/>
          <p:cNvGrpSpPr>
            <a:grpSpLocks/>
          </p:cNvGrpSpPr>
          <p:nvPr/>
        </p:nvGrpSpPr>
        <p:grpSpPr bwMode="auto">
          <a:xfrm>
            <a:off x="8543925" y="6172200"/>
            <a:ext cx="914400" cy="307975"/>
            <a:chOff x="8543901" y="6172200"/>
            <a:chExt cx="914400" cy="307777"/>
          </a:xfrm>
        </p:grpSpPr>
        <p:sp>
          <p:nvSpPr>
            <p:cNvPr id="73736"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73737" name="Textfeld 9"/>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15</a:t>
              </a:r>
            </a:p>
          </p:txBody>
        </p:sp>
      </p:grpSp>
      <p:sp>
        <p:nvSpPr>
          <p:cNvPr id="11" name="Legende mit Pfeil nach rechts 10"/>
          <p:cNvSpPr/>
          <p:nvPr/>
        </p:nvSpPr>
        <p:spPr>
          <a:xfrm>
            <a:off x="533400" y="2743200"/>
            <a:ext cx="1803400" cy="2085975"/>
          </a:xfrm>
          <a:prstGeom prst="rightArrowCallout">
            <a:avLst/>
          </a:prstGeom>
          <a:solidFill>
            <a:schemeClr val="bg1">
              <a:lumMod val="5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73735" name="Textfeld 11"/>
          <p:cNvSpPr txBox="1">
            <a:spLocks noChangeArrowheads="1"/>
          </p:cNvSpPr>
          <p:nvPr/>
        </p:nvSpPr>
        <p:spPr bwMode="auto">
          <a:xfrm>
            <a:off x="558800" y="3489325"/>
            <a:ext cx="1227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800" b="1">
                <a:solidFill>
                  <a:srgbClr val="FFFFFF"/>
                </a:solidFill>
              </a:rPr>
              <a:t>Hypoid-</a:t>
            </a:r>
          </a:p>
          <a:p>
            <a:pPr eaLnBrk="1" hangingPunct="1"/>
            <a:r>
              <a:rPr lang="de-DE" sz="1800" b="1">
                <a:solidFill>
                  <a:srgbClr val="FFFFFF"/>
                </a:solidFill>
              </a:rPr>
              <a:t>achse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el 1"/>
          <p:cNvSpPr>
            <a:spLocks noGrp="1"/>
          </p:cNvSpPr>
          <p:nvPr>
            <p:ph type="title"/>
          </p:nvPr>
        </p:nvSpPr>
        <p:spPr/>
        <p:txBody>
          <a:bodyPr/>
          <a:lstStyle/>
          <a:p>
            <a:pPr eaLnBrk="1" hangingPunct="1"/>
            <a:r>
              <a:rPr lang="de-DE">
                <a:latin typeface="Arial" charset="0"/>
                <a:ea typeface="ＭＳ Ｐゴシック" charset="0"/>
              </a:rPr>
              <a:t>Übersicht</a:t>
            </a:r>
          </a:p>
        </p:txBody>
      </p:sp>
      <p:sp>
        <p:nvSpPr>
          <p:cNvPr id="12290"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F8FBB3B-C370-744E-B660-B668B66B2F64}" type="slidenum">
              <a:rPr lang="en-US" sz="1000">
                <a:solidFill>
                  <a:srgbClr val="FFFFFF"/>
                </a:solidFill>
              </a:rPr>
              <a:pPr eaLnBrk="1" hangingPunct="1"/>
              <a:t>4</a:t>
            </a:fld>
            <a:endParaRPr lang="en-US" sz="1000">
              <a:solidFill>
                <a:srgbClr val="FFFFFF"/>
              </a:solidFill>
            </a:endParaRPr>
          </a:p>
        </p:txBody>
      </p:sp>
      <p:grpSp>
        <p:nvGrpSpPr>
          <p:cNvPr id="12291" name="Gruppierung 7"/>
          <p:cNvGrpSpPr>
            <a:grpSpLocks/>
          </p:cNvGrpSpPr>
          <p:nvPr/>
        </p:nvGrpSpPr>
        <p:grpSpPr bwMode="auto">
          <a:xfrm>
            <a:off x="8543925" y="6172200"/>
            <a:ext cx="914400" cy="307975"/>
            <a:chOff x="8543901" y="6172200"/>
            <a:chExt cx="914400" cy="307777"/>
          </a:xfrm>
        </p:grpSpPr>
        <p:sp>
          <p:nvSpPr>
            <p:cNvPr id="12296"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12297" name="Textfeld 10"/>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3</a:t>
              </a:r>
            </a:p>
          </p:txBody>
        </p:sp>
      </p:grpSp>
      <p:sp>
        <p:nvSpPr>
          <p:cNvPr id="10" name="Rectangle 5"/>
          <p:cNvSpPr>
            <a:spLocks noChangeArrowheads="1"/>
          </p:cNvSpPr>
          <p:nvPr>
            <p:custDataLst>
              <p:tags r:id="rId1"/>
            </p:custDataLst>
          </p:nvPr>
        </p:nvSpPr>
        <p:spPr bwMode="gray">
          <a:xfrm>
            <a:off x="4111625" y="1674813"/>
            <a:ext cx="43957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de-DE" b="1">
                <a:solidFill>
                  <a:srgbClr val="004A76"/>
                </a:solidFill>
              </a:rPr>
              <a:t>Einen Hinweis</a:t>
            </a:r>
          </a:p>
          <a:p>
            <a:pPr algn="ctr"/>
            <a:r>
              <a:rPr lang="de-DE" altLang="ja-JP" b="1">
                <a:solidFill>
                  <a:srgbClr val="004A76"/>
                </a:solidFill>
              </a:rPr>
              <a:t>zur </a:t>
            </a:r>
          </a:p>
          <a:p>
            <a:pPr algn="ctr"/>
            <a:r>
              <a:rPr lang="de-DE" altLang="ja-JP" b="1">
                <a:solidFill>
                  <a:srgbClr val="004A76"/>
                </a:solidFill>
              </a:rPr>
              <a:t>entsprechenden Seite </a:t>
            </a:r>
          </a:p>
          <a:p>
            <a:pPr algn="ctr"/>
            <a:r>
              <a:rPr lang="de-DE" altLang="ja-JP" b="1">
                <a:solidFill>
                  <a:srgbClr val="004A76"/>
                </a:solidFill>
              </a:rPr>
              <a:t>in Ihrer Teilnehmerunterlage </a:t>
            </a:r>
          </a:p>
          <a:p>
            <a:pPr algn="ctr"/>
            <a:r>
              <a:rPr lang="de-DE" altLang="ja-JP" b="1">
                <a:solidFill>
                  <a:srgbClr val="004A76"/>
                </a:solidFill>
              </a:rPr>
              <a:t>finden Sie</a:t>
            </a:r>
          </a:p>
          <a:p>
            <a:pPr algn="ctr"/>
            <a:r>
              <a:rPr lang="de-DE" altLang="ja-JP" b="1">
                <a:solidFill>
                  <a:srgbClr val="004A76"/>
                </a:solidFill>
              </a:rPr>
              <a:t> auf jeder Folie. </a:t>
            </a:r>
            <a:endParaRPr lang="de-DE" altLang="ja-JP">
              <a:solidFill>
                <a:srgbClr val="004A76"/>
              </a:solidFill>
            </a:endParaRPr>
          </a:p>
          <a:p>
            <a:endParaRPr lang="de-DE" sz="1400">
              <a:solidFill>
                <a:srgbClr val="141414"/>
              </a:solidFill>
            </a:endParaRPr>
          </a:p>
        </p:txBody>
      </p:sp>
      <p:sp>
        <p:nvSpPr>
          <p:cNvPr id="2" name="Pfeil nach unten 1"/>
          <p:cNvSpPr/>
          <p:nvPr/>
        </p:nvSpPr>
        <p:spPr>
          <a:xfrm rot="19145394">
            <a:off x="7669066" y="5029333"/>
            <a:ext cx="971325" cy="1322856"/>
          </a:xfrm>
          <a:prstGeom prst="downArrow">
            <a:avLst/>
          </a:prstGeom>
          <a:effectLst>
            <a:outerShdw blurRad="76200" dir="18900000" sy="23000" kx="-1200000" algn="bl" rotWithShape="0">
              <a:prstClr val="black">
                <a:alpha val="20000"/>
              </a:prstClr>
            </a:outerShdw>
          </a:effectLst>
          <a:scene3d>
            <a:camera prst="perspectiveContrastingLeftFacing" fov="3660000"/>
            <a:lightRig rig="threePt" dir="t"/>
          </a:scene3d>
          <a:sp3d>
            <a:bevelT/>
            <a:bevelB prst="relaxedInse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800"/>
          </a:p>
        </p:txBody>
      </p:sp>
      <p:sp>
        <p:nvSpPr>
          <p:cNvPr id="12294" name="Bild 10"/>
          <p:cNvSpPr>
            <a:spLocks noChangeAspect="1"/>
          </p:cNvSpPr>
          <p:nvPr/>
        </p:nvSpPr>
        <p:spPr bwMode="auto">
          <a:xfrm>
            <a:off x="381000" y="1104900"/>
            <a:ext cx="3525838"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pic>
        <p:nvPicPr>
          <p:cNvPr id="12295" name="Bild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1257300"/>
            <a:ext cx="3525838"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nodeType="afterGroup">
                            <p:stCondLst>
                              <p:cond delay="2000"/>
                            </p:stCondLst>
                            <p:childTnLst>
                              <p:par>
                                <p:cTn id="9" presetID="1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p:tgtEl>
                                          <p:spTgt spid="2"/>
                                        </p:tgtEl>
                                        <p:attrNameLst>
                                          <p:attrName>ppt_y</p:attrName>
                                        </p:attrNameLst>
                                      </p:cBhvr>
                                      <p:tavLst>
                                        <p:tav tm="0">
                                          <p:val>
                                            <p:strVal val="#ppt_y-#ppt_h*1.125000"/>
                                          </p:val>
                                        </p:tav>
                                        <p:tav tm="100000">
                                          <p:val>
                                            <p:strVal val="#ppt_y"/>
                                          </p:val>
                                        </p:tav>
                                      </p:tavLst>
                                    </p:anim>
                                    <p:animEffect transition="in" filter="wipe(dow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hteck 6"/>
          <p:cNvSpPr>
            <a:spLocks noChangeArrowheads="1"/>
          </p:cNvSpPr>
          <p:nvPr/>
        </p:nvSpPr>
        <p:spPr bwMode="auto">
          <a:xfrm>
            <a:off x="0" y="841375"/>
            <a:ext cx="9144000" cy="5788025"/>
          </a:xfrm>
          <a:prstGeom prst="rect">
            <a:avLst/>
          </a:prstGeom>
          <a:solidFill>
            <a:schemeClr val="bg1">
              <a:lumMod val="85000"/>
            </a:schemeClr>
          </a:solidFill>
          <a:ln w="9525">
            <a:noFill/>
            <a:round/>
            <a:headEnd/>
            <a:tailEnd/>
          </a:ln>
        </p:spPr>
        <p:txBody>
          <a:bodyPr wrap="none" lIns="144000" tIns="144000" rIns="144000" bIns="144000" anchor="ctr"/>
          <a:lstStyle/>
          <a:p>
            <a:pPr defTabSz="995363" fontAlgn="auto">
              <a:spcBef>
                <a:spcPts val="0"/>
              </a:spcBef>
              <a:spcAft>
                <a:spcPts val="0"/>
              </a:spcAft>
              <a:defRPr/>
            </a:pPr>
            <a:endParaRPr lang="de-DE" sz="1800">
              <a:latin typeface="+mn-lt"/>
              <a:ea typeface="+mn-ea"/>
              <a:cs typeface="+mn-cs"/>
            </a:endParaRPr>
          </a:p>
        </p:txBody>
      </p:sp>
      <p:sp>
        <p:nvSpPr>
          <p:cNvPr id="14338"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F60F0D1-54F6-3A40-9BB9-618021754C61}" type="slidenum">
              <a:rPr lang="en-US" sz="1000">
                <a:solidFill>
                  <a:srgbClr val="FFFFFF"/>
                </a:solidFill>
              </a:rPr>
              <a:pPr eaLnBrk="1" hangingPunct="1"/>
              <a:t>5</a:t>
            </a:fld>
            <a:endParaRPr lang="en-US" sz="1000">
              <a:solidFill>
                <a:srgbClr val="FFFFFF"/>
              </a:solidFill>
            </a:endParaRPr>
          </a:p>
        </p:txBody>
      </p:sp>
      <p:sp>
        <p:nvSpPr>
          <p:cNvPr id="10243" name="Rectangle 3"/>
          <p:cNvSpPr txBox="1">
            <a:spLocks noChangeArrowheads="1"/>
          </p:cNvSpPr>
          <p:nvPr/>
        </p:nvSpPr>
        <p:spPr bwMode="gray">
          <a:xfrm>
            <a:off x="500063" y="1893888"/>
            <a:ext cx="82121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3600" b="1">
                <a:solidFill>
                  <a:srgbClr val="004A76"/>
                </a:solidFill>
              </a:rPr>
              <a:t>1.1	Kenntnis der Eigenschaften </a:t>
            </a:r>
          </a:p>
          <a:p>
            <a:pPr eaLnBrk="1" hangingPunct="1"/>
            <a:r>
              <a:rPr lang="en-US" sz="3600" b="1">
                <a:solidFill>
                  <a:srgbClr val="004A76"/>
                </a:solidFill>
              </a:rPr>
              <a:t>		der kinematischen Kette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p:txBody>
          <a:bodyPr/>
          <a:lstStyle/>
          <a:p>
            <a:r>
              <a:rPr lang="de-DE">
                <a:latin typeface="Arial" charset="0"/>
                <a:ea typeface="ＭＳ Ｐゴシック" charset="0"/>
              </a:rPr>
              <a:t>1.1  Kinematische Kette</a:t>
            </a:r>
          </a:p>
        </p:txBody>
      </p:sp>
      <p:sp>
        <p:nvSpPr>
          <p:cNvPr id="16386"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51C0272-3CCB-A441-B476-4E91F2A59F1F}" type="slidenum">
              <a:rPr lang="en-US" sz="1000"/>
              <a:pPr eaLnBrk="1" hangingPunct="1"/>
              <a:t>6</a:t>
            </a:fld>
            <a:endParaRPr lang="en-US" sz="1000"/>
          </a:p>
        </p:txBody>
      </p:sp>
      <p:grpSp>
        <p:nvGrpSpPr>
          <p:cNvPr id="16387" name="Gruppierung 7"/>
          <p:cNvGrpSpPr>
            <a:grpSpLocks/>
          </p:cNvGrpSpPr>
          <p:nvPr/>
        </p:nvGrpSpPr>
        <p:grpSpPr bwMode="auto">
          <a:xfrm>
            <a:off x="8543925" y="6172200"/>
            <a:ext cx="914400" cy="307975"/>
            <a:chOff x="8543901" y="6172200"/>
            <a:chExt cx="914400" cy="307777"/>
          </a:xfrm>
        </p:grpSpPr>
        <p:sp>
          <p:nvSpPr>
            <p:cNvPr id="16389"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16390" name="Textfeld 10"/>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4</a:t>
              </a:r>
            </a:p>
          </p:txBody>
        </p:sp>
      </p:grpSp>
      <p:pic>
        <p:nvPicPr>
          <p:cNvPr id="16388" name="Bild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1013" y="1411288"/>
            <a:ext cx="8486775"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el 1"/>
          <p:cNvSpPr>
            <a:spLocks noGrp="1"/>
          </p:cNvSpPr>
          <p:nvPr>
            <p:ph type="title"/>
          </p:nvPr>
        </p:nvSpPr>
        <p:spPr/>
        <p:txBody>
          <a:bodyPr/>
          <a:lstStyle/>
          <a:p>
            <a:r>
              <a:rPr lang="de-DE">
                <a:latin typeface="Arial" charset="0"/>
                <a:ea typeface="ＭＳ Ｐゴシック" charset="0"/>
              </a:rPr>
              <a:t>1.1  Kinematische Kette</a:t>
            </a:r>
          </a:p>
        </p:txBody>
      </p:sp>
      <p:sp>
        <p:nvSpPr>
          <p:cNvPr id="18434"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D73CFA9-9D18-F442-9EC7-16B1953C7CFC}" type="slidenum">
              <a:rPr lang="en-US" sz="1000"/>
              <a:pPr eaLnBrk="1" hangingPunct="1"/>
              <a:t>7</a:t>
            </a:fld>
            <a:endParaRPr lang="en-US" sz="1000"/>
          </a:p>
        </p:txBody>
      </p:sp>
      <p:grpSp>
        <p:nvGrpSpPr>
          <p:cNvPr id="3" name="Group 3"/>
          <p:cNvGrpSpPr>
            <a:grpSpLocks/>
          </p:cNvGrpSpPr>
          <p:nvPr/>
        </p:nvGrpSpPr>
        <p:grpSpPr bwMode="auto">
          <a:xfrm>
            <a:off x="874184" y="2950951"/>
            <a:ext cx="7346950" cy="626599"/>
            <a:chOff x="252" y="3180"/>
            <a:chExt cx="5235" cy="934"/>
          </a:xfrm>
          <a:solidFill>
            <a:schemeClr val="bg1">
              <a:lumMod val="85000"/>
            </a:schemeClr>
          </a:solidFill>
        </p:grpSpPr>
        <p:sp>
          <p:nvSpPr>
            <p:cNvPr id="34822" name="Rectangle 4"/>
            <p:cNvSpPr>
              <a:spLocks noChangeArrowheads="1"/>
            </p:cNvSpPr>
            <p:nvPr/>
          </p:nvSpPr>
          <p:spPr bwMode="gray">
            <a:xfrm>
              <a:off x="252" y="3180"/>
              <a:ext cx="5235" cy="934"/>
            </a:xfrm>
            <a:prstGeom prst="rect">
              <a:avLst/>
            </a:prstGeom>
            <a:grpFill/>
            <a:ln w="9525">
              <a:solidFill>
                <a:schemeClr val="tx2"/>
              </a:solidFill>
              <a:miter lim="800000"/>
              <a:headEnd/>
              <a:tailEnd/>
            </a:ln>
          </p:spPr>
          <p:txBody>
            <a:bodyPr lIns="0" tIns="648000" rIns="0" bIns="180000"/>
            <a:lstStyle/>
            <a:p>
              <a:pPr algn="ctr">
                <a:spcAft>
                  <a:spcPct val="20000"/>
                </a:spcAft>
                <a:buClr>
                  <a:schemeClr val="tx1"/>
                </a:buClr>
                <a:buSzPct val="80000"/>
                <a:buFont typeface="Wingdings" charset="0"/>
                <a:buNone/>
                <a:defRPr/>
              </a:pPr>
              <a:r>
                <a:rPr lang="en-US"/>
                <a:t> </a:t>
              </a:r>
            </a:p>
          </p:txBody>
        </p:sp>
        <p:sp>
          <p:nvSpPr>
            <p:cNvPr id="34823" name="Rectangle 5"/>
            <p:cNvSpPr>
              <a:spLocks noChangeArrowheads="1"/>
            </p:cNvSpPr>
            <p:nvPr/>
          </p:nvSpPr>
          <p:spPr bwMode="gray">
            <a:xfrm>
              <a:off x="386" y="3440"/>
              <a:ext cx="4998" cy="443"/>
            </a:xfrm>
            <a:prstGeom prst="rect">
              <a:avLst/>
            </a:prstGeom>
            <a:grpFill/>
            <a:ln>
              <a:noFill/>
            </a:ln>
            <a:extLst/>
          </p:spPr>
          <p:txBody>
            <a:bodyPr lIns="0" tIns="0" rIns="0" bIns="0"/>
            <a:lstStyle/>
            <a:p>
              <a:pPr algn="ctr">
                <a:defRPr/>
              </a:pPr>
              <a:r>
                <a:rPr lang="de-DE" sz="1800" b="1" dirty="0">
                  <a:solidFill>
                    <a:srgbClr val="004A76"/>
                  </a:solidFill>
                </a:rPr>
                <a:t>Kraftübertragung vom Motor zum Rad</a:t>
              </a:r>
            </a:p>
            <a:p>
              <a:pPr algn="ctr">
                <a:defRPr/>
              </a:pPr>
              <a:endParaRPr lang="de-DE" sz="1800" dirty="0"/>
            </a:p>
            <a:p>
              <a:pPr algn="ctr">
                <a:defRPr/>
              </a:pPr>
              <a:r>
                <a:rPr lang="de-DE" sz="1800" dirty="0"/>
                <a:t> </a:t>
              </a:r>
            </a:p>
            <a:p>
              <a:pPr algn="ctr">
                <a:defRPr/>
              </a:pPr>
              <a:endParaRPr lang="de-DE" sz="1800" dirty="0"/>
            </a:p>
            <a:p>
              <a:pPr>
                <a:defRPr/>
              </a:pPr>
              <a:endParaRPr lang="de-DE" sz="1800" dirty="0"/>
            </a:p>
          </p:txBody>
        </p:sp>
      </p:grpSp>
      <p:grpSp>
        <p:nvGrpSpPr>
          <p:cNvPr id="18436" name="Gruppierung 7"/>
          <p:cNvGrpSpPr>
            <a:grpSpLocks/>
          </p:cNvGrpSpPr>
          <p:nvPr/>
        </p:nvGrpSpPr>
        <p:grpSpPr bwMode="auto">
          <a:xfrm>
            <a:off x="8543925" y="6172200"/>
            <a:ext cx="914400" cy="307975"/>
            <a:chOff x="8543901" y="6172200"/>
            <a:chExt cx="914400" cy="307777"/>
          </a:xfrm>
        </p:grpSpPr>
        <p:sp>
          <p:nvSpPr>
            <p:cNvPr id="18439"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18440" name="Textfeld 10"/>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4</a:t>
              </a:r>
            </a:p>
          </p:txBody>
        </p:sp>
      </p:grpSp>
      <p:sp>
        <p:nvSpPr>
          <p:cNvPr id="2" name="Legende mit Pfeil nach unten 1"/>
          <p:cNvSpPr>
            <a:spLocks noChangeArrowheads="1"/>
          </p:cNvSpPr>
          <p:nvPr/>
        </p:nvSpPr>
        <p:spPr bwMode="auto">
          <a:xfrm>
            <a:off x="871538" y="1844675"/>
            <a:ext cx="7358062" cy="855663"/>
          </a:xfrm>
          <a:prstGeom prst="downArrowCallout">
            <a:avLst>
              <a:gd name="adj1" fmla="val 25002"/>
              <a:gd name="adj2" fmla="val 25002"/>
              <a:gd name="adj3" fmla="val 25000"/>
              <a:gd name="adj4" fmla="val 64977"/>
            </a:avLst>
          </a:prstGeom>
          <a:solidFill>
            <a:srgbClr val="7F7F7F"/>
          </a:solidFill>
          <a:ln w="9525">
            <a:solidFill>
              <a:srgbClr val="2D95FE"/>
            </a:solidFill>
            <a:miter lim="800000"/>
            <a:headEnd/>
            <a:tailEnd/>
          </a:ln>
          <a:effectLst>
            <a:outerShdw dist="23000" dir="5400000" rotWithShape="0">
              <a:srgbClr val="808080">
                <a:alpha val="34998"/>
              </a:srgbClr>
            </a:outerShdw>
          </a:effectLst>
        </p:spPr>
        <p:txBody>
          <a:bodyPr anchor="ctr"/>
          <a:lstStyle/>
          <a:p>
            <a:pPr algn="ctr">
              <a:defRPr/>
            </a:pPr>
            <a:endParaRPr lang="de-DE">
              <a:solidFill>
                <a:schemeClr val="lt1"/>
              </a:solidFill>
              <a:latin typeface="+mn-lt"/>
              <a:ea typeface="+mn-ea"/>
              <a:cs typeface="+mn-cs"/>
            </a:endParaRPr>
          </a:p>
        </p:txBody>
      </p:sp>
      <p:sp>
        <p:nvSpPr>
          <p:cNvPr id="18438" name="Textfeld 2"/>
          <p:cNvSpPr txBox="1">
            <a:spLocks noChangeArrowheads="1"/>
          </p:cNvSpPr>
          <p:nvPr/>
        </p:nvSpPr>
        <p:spPr bwMode="auto">
          <a:xfrm>
            <a:off x="2954338" y="1870075"/>
            <a:ext cx="3217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b="1">
                <a:solidFill>
                  <a:srgbClr val="FFFFFF"/>
                </a:solidFill>
              </a:rPr>
              <a:t>Kinematische Kette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p:cNvSpPr>
            <a:spLocks noGrp="1"/>
          </p:cNvSpPr>
          <p:nvPr>
            <p:ph type="title"/>
          </p:nvPr>
        </p:nvSpPr>
        <p:spPr/>
        <p:txBody>
          <a:bodyPr/>
          <a:lstStyle/>
          <a:p>
            <a:r>
              <a:rPr lang="de-DE">
                <a:latin typeface="Arial" charset="0"/>
                <a:ea typeface="ＭＳ Ｐゴシック" charset="0"/>
              </a:rPr>
              <a:t>1.1  Kinematische Kette</a:t>
            </a:r>
          </a:p>
        </p:txBody>
      </p:sp>
      <p:sp>
        <p:nvSpPr>
          <p:cNvPr id="20482"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264E1E1-C621-5147-92F0-9DFCC8E4C1A9}" type="slidenum">
              <a:rPr lang="en-US" sz="1000"/>
              <a:pPr eaLnBrk="1" hangingPunct="1"/>
              <a:t>8</a:t>
            </a:fld>
            <a:endParaRPr lang="en-US" sz="1000"/>
          </a:p>
        </p:txBody>
      </p:sp>
      <p:grpSp>
        <p:nvGrpSpPr>
          <p:cNvPr id="20483" name="Gruppierung 7"/>
          <p:cNvGrpSpPr>
            <a:grpSpLocks/>
          </p:cNvGrpSpPr>
          <p:nvPr/>
        </p:nvGrpSpPr>
        <p:grpSpPr bwMode="auto">
          <a:xfrm>
            <a:off x="8543925" y="6172200"/>
            <a:ext cx="914400" cy="307975"/>
            <a:chOff x="8543901" y="6172200"/>
            <a:chExt cx="914400" cy="307777"/>
          </a:xfrm>
        </p:grpSpPr>
        <p:sp>
          <p:nvSpPr>
            <p:cNvPr id="20485"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20486" name="Textfeld 10"/>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4</a:t>
              </a:r>
            </a:p>
          </p:txBody>
        </p:sp>
      </p:grpSp>
      <p:pic>
        <p:nvPicPr>
          <p:cNvPr id="20484" name="Bild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7975" y="798513"/>
            <a:ext cx="8610600"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el 1"/>
          <p:cNvSpPr>
            <a:spLocks noGrp="1"/>
          </p:cNvSpPr>
          <p:nvPr>
            <p:ph type="title"/>
          </p:nvPr>
        </p:nvSpPr>
        <p:spPr/>
        <p:txBody>
          <a:bodyPr/>
          <a:lstStyle/>
          <a:p>
            <a:r>
              <a:rPr lang="de-DE">
                <a:latin typeface="Arial" charset="0"/>
                <a:ea typeface="ＭＳ Ｐゴシック" charset="0"/>
              </a:rPr>
              <a:t>1.1  Kinematische Kette</a:t>
            </a:r>
          </a:p>
        </p:txBody>
      </p:sp>
      <p:sp>
        <p:nvSpPr>
          <p:cNvPr id="22530" name="Foliennummernplatzhalt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41DAEB8-9CB2-424F-B313-3DAE57BD7163}" type="slidenum">
              <a:rPr lang="en-US" sz="1000"/>
              <a:pPr eaLnBrk="1" hangingPunct="1"/>
              <a:t>9</a:t>
            </a:fld>
            <a:endParaRPr lang="en-US" sz="1000"/>
          </a:p>
        </p:txBody>
      </p:sp>
      <p:pic>
        <p:nvPicPr>
          <p:cNvPr id="77827" name="Bild 1"/>
          <p:cNvPicPr>
            <a:picLocks noChangeAspect="1"/>
          </p:cNvPicPr>
          <p:nvPr/>
        </p:nvPicPr>
        <p:blipFill>
          <a:blip r:embed="rId3" cstate="screen">
            <a:extLst>
              <a:ext uri="{28A0092B-C50C-407E-A947-70E740481C1C}">
                <a14:useLocalDpi xmlns:a14="http://schemas.microsoft.com/office/drawing/2010/main"/>
              </a:ext>
            </a:extLst>
          </a:blip>
          <a:srcRect t="95036"/>
          <a:stretch>
            <a:fillRect/>
          </a:stretch>
        </p:blipFill>
        <p:spPr bwMode="auto">
          <a:xfrm>
            <a:off x="477838" y="5986463"/>
            <a:ext cx="54578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hteck 3"/>
          <p:cNvSpPr>
            <a:spLocks noChangeArrowheads="1"/>
          </p:cNvSpPr>
          <p:nvPr/>
        </p:nvSpPr>
        <p:spPr bwMode="auto">
          <a:xfrm>
            <a:off x="6002338" y="1166813"/>
            <a:ext cx="2879725" cy="2862262"/>
          </a:xfrm>
          <a:prstGeom prst="rect">
            <a:avLst/>
          </a:prstGeom>
          <a:noFill/>
          <a:ln>
            <a:noFill/>
          </a:ln>
          <a:extLst/>
        </p:spPr>
        <p:txBody>
          <a:bodyPr>
            <a:spAutoFit/>
          </a:bodyPr>
          <a:lstStyle/>
          <a:p>
            <a:pPr>
              <a:defRPr/>
            </a:pPr>
            <a:r>
              <a:rPr lang="de-DE" sz="1800" b="1" dirty="0">
                <a:solidFill>
                  <a:srgbClr val="D40511"/>
                </a:solidFill>
              </a:rPr>
              <a:t>ROT = </a:t>
            </a:r>
          </a:p>
          <a:p>
            <a:pPr>
              <a:defRPr/>
            </a:pPr>
            <a:r>
              <a:rPr lang="de-DE" sz="1800" b="1" dirty="0">
                <a:solidFill>
                  <a:schemeClr val="bg2">
                    <a:lumMod val="10000"/>
                  </a:schemeClr>
                </a:solidFill>
              </a:rPr>
              <a:t>Motorleistung (P)</a:t>
            </a:r>
          </a:p>
          <a:p>
            <a:pPr>
              <a:defRPr/>
            </a:pPr>
            <a:endParaRPr lang="de-DE" sz="1800" b="1" dirty="0"/>
          </a:p>
          <a:p>
            <a:pPr>
              <a:defRPr/>
            </a:pPr>
            <a:r>
              <a:rPr lang="de-DE" sz="1800" b="1" dirty="0">
                <a:solidFill>
                  <a:srgbClr val="0000FF"/>
                </a:solidFill>
              </a:rPr>
              <a:t>BLAU =</a:t>
            </a:r>
            <a:r>
              <a:rPr lang="de-DE" sz="1800" b="1" dirty="0"/>
              <a:t> </a:t>
            </a:r>
          </a:p>
          <a:p>
            <a:pPr>
              <a:defRPr/>
            </a:pPr>
            <a:r>
              <a:rPr lang="de-DE" sz="1800" b="1" dirty="0">
                <a:solidFill>
                  <a:srgbClr val="000000"/>
                </a:solidFill>
              </a:rPr>
              <a:t>Motordrehmoment (M) /</a:t>
            </a:r>
          </a:p>
          <a:p>
            <a:pPr>
              <a:defRPr/>
            </a:pPr>
            <a:r>
              <a:rPr lang="de-DE" sz="1800" b="1" dirty="0">
                <a:solidFill>
                  <a:srgbClr val="000000"/>
                </a:solidFill>
              </a:rPr>
              <a:t>Motordrehzahl (</a:t>
            </a:r>
            <a:r>
              <a:rPr lang="de-DE" sz="1800" b="1" dirty="0" err="1">
                <a:solidFill>
                  <a:srgbClr val="000000"/>
                </a:solidFill>
              </a:rPr>
              <a:t>n</a:t>
            </a:r>
            <a:r>
              <a:rPr lang="de-DE" sz="1800" b="1" dirty="0">
                <a:solidFill>
                  <a:srgbClr val="000000"/>
                </a:solidFill>
              </a:rPr>
              <a:t>)</a:t>
            </a:r>
          </a:p>
          <a:p>
            <a:pPr>
              <a:defRPr/>
            </a:pPr>
            <a:endParaRPr lang="de-DE" sz="1800" b="1" dirty="0">
              <a:solidFill>
                <a:srgbClr val="000000"/>
              </a:solidFill>
            </a:endParaRPr>
          </a:p>
          <a:p>
            <a:pPr>
              <a:defRPr/>
            </a:pPr>
            <a:r>
              <a:rPr lang="de-DE" sz="1800" b="1" dirty="0">
                <a:solidFill>
                  <a:srgbClr val="FFCC00"/>
                </a:solidFill>
              </a:rPr>
              <a:t>GELB =</a:t>
            </a:r>
          </a:p>
          <a:p>
            <a:pPr>
              <a:defRPr/>
            </a:pPr>
            <a:r>
              <a:rPr lang="de-DE" sz="1800" b="1" dirty="0">
                <a:solidFill>
                  <a:srgbClr val="000000"/>
                </a:solidFill>
              </a:rPr>
              <a:t>Spezifischer </a:t>
            </a:r>
          </a:p>
          <a:p>
            <a:pPr>
              <a:defRPr/>
            </a:pPr>
            <a:r>
              <a:rPr lang="de-DE" sz="1800" b="1" dirty="0">
                <a:solidFill>
                  <a:srgbClr val="000000"/>
                </a:solidFill>
              </a:rPr>
              <a:t>Kraftstoffverbrauch (</a:t>
            </a:r>
            <a:r>
              <a:rPr lang="de-DE" sz="1800" b="1" dirty="0" err="1">
                <a:solidFill>
                  <a:srgbClr val="000000"/>
                </a:solidFill>
              </a:rPr>
              <a:t>b</a:t>
            </a:r>
            <a:r>
              <a:rPr lang="de-DE" sz="1800" b="1" baseline="-25000" dirty="0" err="1">
                <a:solidFill>
                  <a:srgbClr val="000000"/>
                </a:solidFill>
              </a:rPr>
              <a:t>B</a:t>
            </a:r>
            <a:r>
              <a:rPr lang="de-DE" sz="1800" b="1" dirty="0">
                <a:solidFill>
                  <a:srgbClr val="000000"/>
                </a:solidFill>
              </a:rPr>
              <a:t>)</a:t>
            </a:r>
            <a:endParaRPr lang="de-DE" sz="1800" dirty="0">
              <a:solidFill>
                <a:srgbClr val="FFCC00"/>
              </a:solidFill>
            </a:endParaRPr>
          </a:p>
        </p:txBody>
      </p:sp>
      <p:pic>
        <p:nvPicPr>
          <p:cNvPr id="77829" name="Bild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738" y="889000"/>
            <a:ext cx="5427662"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4" name="Gruppierung 6"/>
          <p:cNvGrpSpPr>
            <a:grpSpLocks/>
          </p:cNvGrpSpPr>
          <p:nvPr/>
        </p:nvGrpSpPr>
        <p:grpSpPr bwMode="auto">
          <a:xfrm>
            <a:off x="8543925" y="6172200"/>
            <a:ext cx="914400" cy="307975"/>
            <a:chOff x="8543901" y="6172200"/>
            <a:chExt cx="914400" cy="307777"/>
          </a:xfrm>
        </p:grpSpPr>
        <p:sp>
          <p:nvSpPr>
            <p:cNvPr id="22535" name="Abgerundetes Rechteck 18"/>
            <p:cNvSpPr>
              <a:spLocks noChangeArrowheads="1"/>
            </p:cNvSpPr>
            <p:nvPr/>
          </p:nvSpPr>
          <p:spPr bwMode="auto">
            <a:xfrm>
              <a:off x="8575064" y="6232774"/>
              <a:ext cx="523899" cy="197675"/>
            </a:xfrm>
            <a:prstGeom prst="roundRect">
              <a:avLst>
                <a:gd name="adj" fmla="val 16667"/>
              </a:avLst>
            </a:prstGeom>
            <a:solidFill>
              <a:schemeClr val="bg1"/>
            </a:solidFill>
            <a:ln w="9525">
              <a:solidFill>
                <a:schemeClr val="accent1"/>
              </a:solidFill>
              <a:round/>
              <a:headEnd/>
              <a:tailEnd/>
            </a:ln>
          </p:spPr>
          <p:txBody>
            <a:bodyPr wrap="none" lIns="144000" tIns="144000" rIns="144000" bIns="144000" anchor="ctr"/>
            <a:lstStyle/>
            <a:p>
              <a:pPr defTabSz="995363"/>
              <a:endParaRPr lang="de-DE" sz="1800"/>
            </a:p>
          </p:txBody>
        </p:sp>
        <p:sp>
          <p:nvSpPr>
            <p:cNvPr id="22536" name="Textfeld 8"/>
            <p:cNvSpPr txBox="1">
              <a:spLocks noChangeArrowheads="1"/>
            </p:cNvSpPr>
            <p:nvPr/>
          </p:nvSpPr>
          <p:spPr bwMode="auto">
            <a:xfrm>
              <a:off x="8543901" y="61722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1400">
                  <a:solidFill>
                    <a:srgbClr val="141414"/>
                  </a:solidFill>
                </a:rPr>
                <a:t>S. 5</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circle(out)">
                                      <p:cBhvr>
                                        <p:cTn id="7" dur="2000"/>
                                        <p:tgtEl>
                                          <p:spTgt spid="77829"/>
                                        </p:tgtEl>
                                      </p:cBhvr>
                                    </p:animEffect>
                                  </p:childTnLst>
                                </p:cTn>
                              </p:par>
                              <p:par>
                                <p:cTn id="8" presetID="10" presetClass="entr" presetSubtype="0" fill="hold" nodeType="withEffect">
                                  <p:stCondLst>
                                    <p:cond delay="0"/>
                                  </p:stCondLst>
                                  <p:childTnLst>
                                    <p:set>
                                      <p:cBhvr>
                                        <p:cTn id="9" dur="1" fill="hold">
                                          <p:stCondLst>
                                            <p:cond delay="0"/>
                                          </p:stCondLst>
                                        </p:cTn>
                                        <p:tgtEl>
                                          <p:spTgt spid="77827"/>
                                        </p:tgtEl>
                                        <p:attrNameLst>
                                          <p:attrName>style.visibility</p:attrName>
                                        </p:attrNameLst>
                                      </p:cBhvr>
                                      <p:to>
                                        <p:strVal val="visible"/>
                                      </p:to>
                                    </p:set>
                                    <p:animEffect transition="in" filter="fade">
                                      <p:cBhvr>
                                        <p:cTn id="10" dur="500"/>
                                        <p:tgtEl>
                                          <p:spTgt spid="778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1685">
                                            <p:txEl>
                                              <p:pRg st="0" end="0"/>
                                            </p:txEl>
                                          </p:spTgt>
                                        </p:tgtEl>
                                        <p:attrNameLst>
                                          <p:attrName>style.visibility</p:attrName>
                                        </p:attrNameLst>
                                      </p:cBhvr>
                                      <p:to>
                                        <p:strVal val="visible"/>
                                      </p:to>
                                    </p:set>
                                    <p:animEffect transition="in" filter="fade">
                                      <p:cBhvr>
                                        <p:cTn id="15" dur="500"/>
                                        <p:tgtEl>
                                          <p:spTgt spid="7168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685">
                                            <p:txEl>
                                              <p:pRg st="1" end="1"/>
                                            </p:txEl>
                                          </p:spTgt>
                                        </p:tgtEl>
                                        <p:attrNameLst>
                                          <p:attrName>style.visibility</p:attrName>
                                        </p:attrNameLst>
                                      </p:cBhvr>
                                      <p:to>
                                        <p:strVal val="visible"/>
                                      </p:to>
                                    </p:set>
                                    <p:animEffect transition="in" filter="fade">
                                      <p:cBhvr>
                                        <p:cTn id="18" dur="500"/>
                                        <p:tgtEl>
                                          <p:spTgt spid="7168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71685">
                                            <p:txEl>
                                              <p:pRg st="3" end="3"/>
                                            </p:txEl>
                                          </p:spTgt>
                                        </p:tgtEl>
                                        <p:attrNameLst>
                                          <p:attrName>style.visibility</p:attrName>
                                        </p:attrNameLst>
                                      </p:cBhvr>
                                      <p:to>
                                        <p:strVal val="visible"/>
                                      </p:to>
                                    </p:set>
                                    <p:animEffect transition="in" filter="fade">
                                      <p:cBhvr>
                                        <p:cTn id="23" dur="500"/>
                                        <p:tgtEl>
                                          <p:spTgt spid="7168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1685">
                                            <p:txEl>
                                              <p:pRg st="4" end="4"/>
                                            </p:txEl>
                                          </p:spTgt>
                                        </p:tgtEl>
                                        <p:attrNameLst>
                                          <p:attrName>style.visibility</p:attrName>
                                        </p:attrNameLst>
                                      </p:cBhvr>
                                      <p:to>
                                        <p:strVal val="visible"/>
                                      </p:to>
                                    </p:set>
                                    <p:animEffect transition="in" filter="fade">
                                      <p:cBhvr>
                                        <p:cTn id="26" dur="500"/>
                                        <p:tgtEl>
                                          <p:spTgt spid="7168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1685">
                                            <p:txEl>
                                              <p:pRg st="5" end="5"/>
                                            </p:txEl>
                                          </p:spTgt>
                                        </p:tgtEl>
                                        <p:attrNameLst>
                                          <p:attrName>style.visibility</p:attrName>
                                        </p:attrNameLst>
                                      </p:cBhvr>
                                      <p:to>
                                        <p:strVal val="visible"/>
                                      </p:to>
                                    </p:set>
                                    <p:animEffect transition="in" filter="fade">
                                      <p:cBhvr>
                                        <p:cTn id="29" dur="500"/>
                                        <p:tgtEl>
                                          <p:spTgt spid="71685">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71685">
                                            <p:txEl>
                                              <p:pRg st="7" end="7"/>
                                            </p:txEl>
                                          </p:spTgt>
                                        </p:tgtEl>
                                        <p:attrNameLst>
                                          <p:attrName>style.visibility</p:attrName>
                                        </p:attrNameLst>
                                      </p:cBhvr>
                                      <p:to>
                                        <p:strVal val="visible"/>
                                      </p:to>
                                    </p:set>
                                    <p:animEffect transition="in" filter="fade">
                                      <p:cBhvr>
                                        <p:cTn id="34" dur="500"/>
                                        <p:tgtEl>
                                          <p:spTgt spid="71685">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1685">
                                            <p:txEl>
                                              <p:pRg st="8" end="8"/>
                                            </p:txEl>
                                          </p:spTgt>
                                        </p:tgtEl>
                                        <p:attrNameLst>
                                          <p:attrName>style.visibility</p:attrName>
                                        </p:attrNameLst>
                                      </p:cBhvr>
                                      <p:to>
                                        <p:strVal val="visible"/>
                                      </p:to>
                                    </p:set>
                                    <p:animEffect transition="in" filter="fade">
                                      <p:cBhvr>
                                        <p:cTn id="37" dur="500"/>
                                        <p:tgtEl>
                                          <p:spTgt spid="71685">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1685">
                                            <p:txEl>
                                              <p:pRg st="9" end="9"/>
                                            </p:txEl>
                                          </p:spTgt>
                                        </p:tgtEl>
                                        <p:attrNameLst>
                                          <p:attrName>style.visibility</p:attrName>
                                        </p:attrNameLst>
                                      </p:cBhvr>
                                      <p:to>
                                        <p:strVal val="visible"/>
                                      </p:to>
                                    </p:set>
                                    <p:animEffect transition="in" filter="fade">
                                      <p:cBhvr>
                                        <p:cTn id="40" dur="500"/>
                                        <p:tgtEl>
                                          <p:spTgt spid="7168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OCfkj9tU90.O6R9Q6qlha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4KE1wF7K_EG8cvyhwg0EH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qTR7IWp4kUOFBDd.C4ylX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RercIIbcYESPQyLABaVY7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BtNtJ9La0aX2Z0.lOigs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NLZI1ead1UqyF4iZIhnU2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4KE1wF7K_EG8cvyhwg0EH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Cfkj9tU90.O6R9Q6qlha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RercIIbcYESPQyLABaVY7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NLZI1ead1UqyF4iZIhnU2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4KE1wF7K_EG8cvyhwg0EHg"/>
</p:tagLst>
</file>

<file path=ppt/theme/theme1.xml><?xml version="1.0" encoding="utf-8"?>
<a:theme xmlns:a="http://schemas.openxmlformats.org/drawingml/2006/main" name="Office-Design">
  <a:themeElements>
    <a:clrScheme name="Benutzerdefiniert 1">
      <a:dk1>
        <a:srgbClr val="0B038F"/>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3288</Words>
  <Application>Microsoft Macintosh PowerPoint</Application>
  <PresentationFormat>Bildschirmpräsentation (4:3)</PresentationFormat>
  <Paragraphs>555</Paragraphs>
  <Slides>34</Slides>
  <Notes>34</Notes>
  <HiddenSlides>0</HiddenSlides>
  <MMClips>0</MMClips>
  <ScaleCrop>false</ScaleCrop>
  <HeadingPairs>
    <vt:vector size="4" baseType="variant">
      <vt:variant>
        <vt:lpstr>Design</vt:lpstr>
      </vt:variant>
      <vt:variant>
        <vt:i4>1</vt:i4>
      </vt:variant>
      <vt:variant>
        <vt:lpstr>Folientitel</vt:lpstr>
      </vt:variant>
      <vt:variant>
        <vt:i4>34</vt:i4>
      </vt:variant>
    </vt:vector>
  </HeadingPairs>
  <TitlesOfParts>
    <vt:vector size="35" baseType="lpstr">
      <vt:lpstr>Office-Design</vt:lpstr>
      <vt:lpstr>PowerPoint-Präsentation</vt:lpstr>
      <vt:lpstr>PowerPoint-Präsentation</vt:lpstr>
      <vt:lpstr>Impressum</vt:lpstr>
      <vt:lpstr>Übersicht</vt:lpstr>
      <vt:lpstr>PowerPoint-Präsentation</vt:lpstr>
      <vt:lpstr>1.1  Kinematische Kette</vt:lpstr>
      <vt:lpstr>1.1  Kinematische Kette</vt:lpstr>
      <vt:lpstr>1.1  Kinematische Kette</vt:lpstr>
      <vt:lpstr>1.1  Kinematische Kette</vt:lpstr>
      <vt:lpstr>1.1  Kinematische Kette / Drehmomentkurven</vt:lpstr>
      <vt:lpstr>1.1  Kinematische Kette / Leistungskurven</vt:lpstr>
      <vt:lpstr>1.1  Kinematische Kette / Leistungskurven</vt:lpstr>
      <vt:lpstr>1.1  Kinematische Kette / Spezifische Verbrauchskurven</vt:lpstr>
      <vt:lpstr>1.1  Kinematische Kette / Spezifische Verbrauchskurven</vt:lpstr>
      <vt:lpstr>1.1  Kinematische Kette / Optimaler Nutzungsbereich des Drehzahlmessers</vt:lpstr>
      <vt:lpstr>1.1  Kinematische Kette / Optimaler Drehzahlbereich beim Schalten</vt:lpstr>
      <vt:lpstr>PowerPoint-Präsentation</vt:lpstr>
      <vt:lpstr>1.1  Kinematische Kette / Antriebsstrang</vt:lpstr>
      <vt:lpstr>1.1  Kinematische Kette / Motor</vt:lpstr>
      <vt:lpstr>1.1  Kinematische Kette / Motor</vt:lpstr>
      <vt:lpstr>1.1  Kinematische Kette / Motor</vt:lpstr>
      <vt:lpstr>1.1  Kinematische Kette / Motor</vt:lpstr>
      <vt:lpstr>1.1  Kinematische Kette / Motor</vt:lpstr>
      <vt:lpstr>1.1  Kinematische Kette / Motor</vt:lpstr>
      <vt:lpstr>1.1  Kinematische Kette / Kupplung</vt:lpstr>
      <vt:lpstr>1.1  Kinematische Kette / Kupplung</vt:lpstr>
      <vt:lpstr>1.1  Kinematische Kette / Kupplung</vt:lpstr>
      <vt:lpstr>1.1  Kinematische Kette / Getriebe</vt:lpstr>
      <vt:lpstr>1.1  Kinematische Kette / Getriebe</vt:lpstr>
      <vt:lpstr>1.1  Kinematische Kette / Getriebe</vt:lpstr>
      <vt:lpstr>1.1  Kinematische Kette / Gelenkwellen</vt:lpstr>
      <vt:lpstr>1.1  Kinematische Kette / Differenzialgetriebe</vt:lpstr>
      <vt:lpstr>1.1  Kinematische Kette / Außenplanetengetriebe</vt:lpstr>
      <vt:lpstr>1.1  Kinematische Kette / Hypoidachse</vt:lpstr>
    </vt:vector>
  </TitlesOfParts>
  <Manager/>
  <Company>Verlag Günter Hendrisch GmbH &amp; Co. KG</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subject/>
  <dc:creator>Iris Hendrisch-Köster</dc:creator>
  <cp:keywords/>
  <dc:description/>
  <cp:lastModifiedBy>Claire Hendrisch</cp:lastModifiedBy>
  <cp:revision>3071</cp:revision>
  <cp:lastPrinted>2012-10-14T14:59:37Z</cp:lastPrinted>
  <dcterms:created xsi:type="dcterms:W3CDTF">2012-11-01T19:55:16Z</dcterms:created>
  <dcterms:modified xsi:type="dcterms:W3CDTF">2018-11-11T18:49:02Z</dcterms:modified>
  <cp:category/>
</cp:coreProperties>
</file>